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2" r:id="rId3"/>
    <p:sldId id="263" r:id="rId4"/>
    <p:sldId id="265" r:id="rId5"/>
    <p:sldId id="264" r:id="rId6"/>
    <p:sldId id="271" r:id="rId7"/>
    <p:sldId id="272" r:id="rId8"/>
    <p:sldId id="273" r:id="rId9"/>
    <p:sldId id="274" r:id="rId10"/>
    <p:sldId id="275" r:id="rId11"/>
    <p:sldId id="280" r:id="rId12"/>
    <p:sldId id="281" r:id="rId13"/>
    <p:sldId id="270" r:id="rId14"/>
    <p:sldId id="267" r:id="rId15"/>
    <p:sldId id="268" r:id="rId16"/>
    <p:sldId id="269" r:id="rId17"/>
    <p:sldId id="283" r:id="rId18"/>
    <p:sldId id="276" r:id="rId19"/>
    <p:sldId id="278" r:id="rId20"/>
    <p:sldId id="279"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5" d="100"/>
          <a:sy n="65" d="100"/>
        </p:scale>
        <p:origin x="1336"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145BE-0478-4119-B0D5-4BFE4F0C8CB7}" type="datetimeFigureOut">
              <a:rPr lang="en-US" smtClean="0"/>
              <a:t>4/5/2020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8EC8E-6A84-4A07-BCEC-3194E482A6DD}" type="slidenum">
              <a:rPr lang="en-US" smtClean="0"/>
              <a:t>‹#›</a:t>
            </a:fld>
            <a:endParaRPr lang="en-US"/>
          </a:p>
        </p:txBody>
      </p:sp>
    </p:spTree>
    <p:extLst>
      <p:ext uri="{BB962C8B-B14F-4D97-AF65-F5344CB8AC3E}">
        <p14:creationId xmlns:p14="http://schemas.microsoft.com/office/powerpoint/2010/main" val="117356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18" name="Shape 1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317" name="Shape 3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222" name="Shape 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231" name="Shape 2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240" name="Shape 2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E68B4F-EFE4-4B57-BAB0-4826304A1AC0}" type="datetimeFigureOut">
              <a:rPr lang="en-US" smtClean="0"/>
              <a:t>4/5/2020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D54D347-DCD5-46EB-872D-3FEBC71F0DB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68B4F-EFE4-4B57-BAB0-4826304A1AC0}"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4D347-DCD5-46EB-872D-3FEBC71F0D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68B4F-EFE4-4B57-BAB0-4826304A1AC0}"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4D347-DCD5-46EB-872D-3FEBC71F0DB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68B4F-EFE4-4B57-BAB0-4826304A1AC0}"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4D347-DCD5-46EB-872D-3FEBC71F0DB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68B4F-EFE4-4B57-BAB0-4826304A1AC0}"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4D347-DCD5-46EB-872D-3FEBC71F0DB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E68B4F-EFE4-4B57-BAB0-4826304A1AC0}"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4D347-DCD5-46EB-872D-3FEBC71F0DB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E68B4F-EFE4-4B57-BAB0-4826304A1AC0}" type="datetimeFigureOut">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54D347-DCD5-46EB-872D-3FEBC71F0DB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E68B4F-EFE4-4B57-BAB0-4826304A1AC0}"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54D347-DCD5-46EB-872D-3FEBC71F0DB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68B4F-EFE4-4B57-BAB0-4826304A1AC0}"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4D347-DCD5-46EB-872D-3FEBC71F0D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E68B4F-EFE4-4B57-BAB0-4826304A1AC0}" type="datetimeFigureOut">
              <a:rPr lang="en-US" smtClean="0"/>
              <a:t>4/5/2020</a:t>
            </a:fld>
            <a:endParaRPr lang="en-US"/>
          </a:p>
        </p:txBody>
      </p:sp>
      <p:sp>
        <p:nvSpPr>
          <p:cNvPr id="7" name="Slide Number Placeholder 6"/>
          <p:cNvSpPr>
            <a:spLocks noGrp="1"/>
          </p:cNvSpPr>
          <p:nvPr>
            <p:ph type="sldNum" sz="quarter" idx="12"/>
          </p:nvPr>
        </p:nvSpPr>
        <p:spPr/>
        <p:txBody>
          <a:bodyPr/>
          <a:lstStyle/>
          <a:p>
            <a:fld id="{8D54D347-DCD5-46EB-872D-3FEBC71F0DB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68B4F-EFE4-4B57-BAB0-4826304A1AC0}" type="datetimeFigureOut">
              <a:rPr lang="en-US" smtClean="0"/>
              <a:t>4/5/2020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D54D347-DCD5-46EB-872D-3FEBC71F0DB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E68B4F-EFE4-4B57-BAB0-4826304A1AC0}" type="datetimeFigureOut">
              <a:rPr lang="en-US" smtClean="0"/>
              <a:t>4/5/2020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D54D347-DCD5-46EB-872D-3FEBC71F0D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www.usingenglish.com/glossary/question.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Academic Persuasive Writing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726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a:solidFill>
              <a:schemeClr val="tx1"/>
            </a:solidFill>
            <a:miter lim="800000"/>
            <a:headEnd/>
            <a:tailEnd/>
          </a:ln>
        </p:spPr>
        <p:txBody>
          <a:bodyPr/>
          <a:lstStyle/>
          <a:p>
            <a:pPr eaLnBrk="1" hangingPunct="1"/>
            <a:r>
              <a:rPr lang="en-US" smtClean="0"/>
              <a:t>Counter-arguing Effectively</a:t>
            </a:r>
          </a:p>
        </p:txBody>
      </p:sp>
      <p:sp>
        <p:nvSpPr>
          <p:cNvPr id="13315" name="Rectangle 3"/>
          <p:cNvSpPr>
            <a:spLocks noGrp="1" noChangeArrowheads="1"/>
          </p:cNvSpPr>
          <p:nvPr>
            <p:ph idx="1"/>
          </p:nvPr>
        </p:nvSpPr>
        <p:spPr/>
        <p:txBody>
          <a:bodyPr/>
          <a:lstStyle/>
          <a:p>
            <a:pPr eaLnBrk="1" hangingPunct="1"/>
            <a:r>
              <a:rPr lang="en-US" smtClean="0"/>
              <a:t>Conceding to some of your opposition’s concerns can demonstrate respect for their opinions</a:t>
            </a:r>
          </a:p>
          <a:p>
            <a:pPr eaLnBrk="1" hangingPunct="1"/>
            <a:endParaRPr lang="en-US" smtClean="0"/>
          </a:p>
          <a:p>
            <a:pPr eaLnBrk="1" hangingPunct="1"/>
            <a:r>
              <a:rPr lang="en-US" smtClean="0"/>
              <a:t>Remain tactful yet firm</a:t>
            </a:r>
          </a:p>
          <a:p>
            <a:pPr lvl="1" eaLnBrk="1" hangingPunct="1"/>
            <a:r>
              <a:rPr lang="en-US" smtClean="0"/>
              <a:t>using rude or deprecating language can cause your audience to reject your position without carefully considering your claims</a:t>
            </a:r>
          </a:p>
          <a:p>
            <a:pPr eaLnBrk="1" hangingPunct="1"/>
            <a:endParaRPr lang="en-US" smtClean="0"/>
          </a:p>
        </p:txBody>
      </p:sp>
    </p:spTree>
    <p:extLst>
      <p:ext uri="{BB962C8B-B14F-4D97-AF65-F5344CB8AC3E}">
        <p14:creationId xmlns:p14="http://schemas.microsoft.com/office/powerpoint/2010/main" val="132656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Toulmin</a:t>
            </a:r>
            <a:r>
              <a:rPr lang="en-US" dirty="0" smtClean="0"/>
              <a:t> Model Terms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Data: </a:t>
            </a:r>
            <a:r>
              <a:rPr lang="en-US" dirty="0" smtClean="0"/>
              <a:t>Facts of evidence used to prove the argument</a:t>
            </a:r>
          </a:p>
          <a:p>
            <a:r>
              <a:rPr lang="en-US" b="1" dirty="0" smtClean="0"/>
              <a:t>Claim: </a:t>
            </a:r>
            <a:r>
              <a:rPr lang="en-US" dirty="0" smtClean="0"/>
              <a:t>The statement being argued (THESIS)</a:t>
            </a:r>
          </a:p>
          <a:p>
            <a:r>
              <a:rPr lang="en-US" b="1" dirty="0" smtClean="0"/>
              <a:t>Warrants: </a:t>
            </a:r>
            <a:r>
              <a:rPr lang="en-US" dirty="0" smtClean="0"/>
              <a:t>The general, hypothetical logical statements that bridges the claim and the data</a:t>
            </a:r>
          </a:p>
          <a:p>
            <a:r>
              <a:rPr lang="en-US" b="1" dirty="0" smtClean="0"/>
              <a:t>Qualifiers: </a:t>
            </a:r>
            <a:r>
              <a:rPr lang="en-US" dirty="0" smtClean="0"/>
              <a:t>Statements that limit the strength of the argument</a:t>
            </a:r>
          </a:p>
          <a:p>
            <a:r>
              <a:rPr lang="en-US" b="1" dirty="0" smtClean="0"/>
              <a:t>Rebuttals: </a:t>
            </a:r>
            <a:r>
              <a:rPr lang="en-US" dirty="0" smtClean="0"/>
              <a:t>Counter-arguments that show when the general argument does not hold true</a:t>
            </a:r>
          </a:p>
          <a:p>
            <a:r>
              <a:rPr lang="en-US" b="1" dirty="0" smtClean="0"/>
              <a:t>Backing: </a:t>
            </a:r>
            <a:r>
              <a:rPr lang="en-US" dirty="0" smtClean="0"/>
              <a:t>Statements that support the warrants (arguments that don’t necessarily prove the main point being argued, but do prove the warrants are true.</a:t>
            </a:r>
            <a:endParaRPr lang="en-US" dirty="0"/>
          </a:p>
        </p:txBody>
      </p:sp>
    </p:spTree>
    <p:extLst>
      <p:ext uri="{BB962C8B-B14F-4D97-AF65-F5344CB8AC3E}">
        <p14:creationId xmlns:p14="http://schemas.microsoft.com/office/powerpoint/2010/main" val="293145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Toulmin</a:t>
            </a:r>
            <a:r>
              <a:rPr lang="en-US" dirty="0" smtClean="0"/>
              <a:t> Model Example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6934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63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Shape 306"/>
          <p:cNvSpPr/>
          <p:nvPr/>
        </p:nvSpPr>
        <p:spPr>
          <a:xfrm>
            <a:off x="0" y="0"/>
            <a:ext cx="857250" cy="6858000"/>
          </a:xfrm>
          <a:prstGeom prst="rect">
            <a:avLst/>
          </a:prstGeom>
          <a:blipFill>
            <a:blip r:embed="rId3"/>
            <a:stretch>
              <a:fillRect/>
            </a:stretch>
          </a:blipFill>
        </p:spPr>
      </p:sp>
      <p:grpSp>
        <p:nvGrpSpPr>
          <p:cNvPr id="307" name="Shape 307"/>
          <p:cNvGrpSpPr/>
          <p:nvPr/>
        </p:nvGrpSpPr>
        <p:grpSpPr>
          <a:xfrm>
            <a:off x="1523995" y="1295400"/>
            <a:ext cx="6827967" cy="4748976"/>
            <a:chOff x="152395" y="0"/>
            <a:chExt cx="6827967" cy="4748976"/>
          </a:xfrm>
        </p:grpSpPr>
        <p:sp>
          <p:nvSpPr>
            <p:cNvPr id="308" name="Shape 308"/>
            <p:cNvSpPr/>
            <p:nvPr/>
          </p:nvSpPr>
          <p:spPr>
            <a:xfrm>
              <a:off x="2445793" y="1658460"/>
              <a:ext cx="2475269" cy="2627702"/>
            </a:xfrm>
            <a:prstGeom prst="ellipse">
              <a:avLst/>
            </a:prstGeom>
            <a:solidFill>
              <a:srgbClr val="7F7F7F">
                <a:alpha val="49803"/>
              </a:srgbClr>
            </a:solidFill>
            <a:ln w="25400" cap="flat">
              <a:solidFill>
                <a:schemeClr val="lt1"/>
              </a:solidFill>
              <a:prstDash val="solid"/>
              <a:round/>
              <a:headEnd type="none" w="med" len="med"/>
              <a:tailEnd type="none" w="med" len="med"/>
            </a:ln>
          </p:spPr>
          <p:txBody>
            <a:bodyPr lIns="45700" tIns="45700" rIns="45700" bIns="45700" anchor="ctr" anchorCtr="0">
              <a:noAutofit/>
            </a:bodyPr>
            <a:lstStyle/>
            <a:p>
              <a:pPr marL="0" marR="0" lvl="0" indent="0" algn="ctr" rtl="0">
                <a:lnSpc>
                  <a:spcPct val="90000"/>
                </a:lnSpc>
                <a:spcBef>
                  <a:spcPts val="0"/>
                </a:spcBef>
                <a:spcAft>
                  <a:spcPts val="1260"/>
                </a:spcAft>
                <a:buSzPct val="25000"/>
                <a:buNone/>
              </a:pPr>
              <a:r>
                <a:rPr lang="en-US" sz="3600" b="0" i="0" u="none" strike="noStrike" cap="none" baseline="0">
                  <a:solidFill>
                    <a:schemeClr val="dk1"/>
                  </a:solidFill>
                  <a:latin typeface="Calibri"/>
                  <a:ea typeface="Calibri"/>
                  <a:cs typeface="Calibri"/>
                  <a:sym typeface="Calibri"/>
                </a:rPr>
                <a:t>Content</a:t>
              </a:r>
            </a:p>
          </p:txBody>
        </p:sp>
        <p:sp>
          <p:nvSpPr>
            <p:cNvPr id="309" name="Shape 309"/>
            <p:cNvSpPr/>
            <p:nvPr/>
          </p:nvSpPr>
          <p:spPr>
            <a:xfrm>
              <a:off x="2374018" y="0"/>
              <a:ext cx="2578980" cy="2225115"/>
            </a:xfrm>
            <a:prstGeom prst="ellipse">
              <a:avLst/>
            </a:prstGeom>
            <a:solidFill>
              <a:srgbClr val="938953">
                <a:alpha val="49803"/>
              </a:srgbClr>
            </a:solidFill>
            <a:ln w="25400" cap="flat">
              <a:solidFill>
                <a:schemeClr val="lt1"/>
              </a:solidFill>
              <a:prstDash val="solid"/>
              <a:round/>
              <a:headEnd type="none" w="med" len="med"/>
              <a:tailEnd type="none" w="med" len="med"/>
            </a:ln>
          </p:spPr>
          <p:txBody>
            <a:bodyPr lIns="20300" tIns="20300" rIns="20300" bIns="20300" anchor="ctr" anchorCtr="0">
              <a:noAutofit/>
            </a:bodyPr>
            <a:lstStyle/>
            <a:p>
              <a:pPr marL="0" marR="0" lvl="0" indent="0" algn="ctr" rtl="0">
                <a:lnSpc>
                  <a:spcPct val="90000"/>
                </a:lnSpc>
                <a:spcBef>
                  <a:spcPts val="0"/>
                </a:spcBef>
                <a:spcAft>
                  <a:spcPts val="560"/>
                </a:spcAft>
                <a:buSzPct val="25000"/>
                <a:buNone/>
              </a:pPr>
              <a:r>
                <a:rPr lang="en-US" sz="1600" b="1" i="0" u="none" strike="noStrike" cap="none" baseline="0">
                  <a:solidFill>
                    <a:schemeClr val="dk1"/>
                  </a:solidFill>
                  <a:latin typeface="Calibri"/>
                  <a:ea typeface="Calibri"/>
                  <a:cs typeface="Calibri"/>
                  <a:sym typeface="Calibri"/>
                </a:rPr>
                <a:t>Topic/Message</a:t>
              </a:r>
            </a:p>
            <a:p>
              <a:pPr marL="0" marR="0" lvl="0" indent="0" algn="ctr" rtl="0">
                <a:lnSpc>
                  <a:spcPct val="90000"/>
                </a:lnSpc>
                <a:spcBef>
                  <a:spcPts val="0"/>
                </a:spcBef>
                <a:spcAft>
                  <a:spcPts val="630"/>
                </a:spcAft>
                <a:buSzPct val="25000"/>
                <a:buNone/>
              </a:pPr>
              <a:r>
                <a:rPr lang="en-US" sz="1800" b="0" i="0" u="none" strike="noStrike" cap="none" baseline="0">
                  <a:solidFill>
                    <a:schemeClr val="dk1"/>
                  </a:solidFill>
                  <a:latin typeface="Calibri"/>
                  <a:ea typeface="Calibri"/>
                  <a:cs typeface="Calibri"/>
                  <a:sym typeface="Calibri"/>
                </a:rPr>
                <a:t>(Logical Appeals)</a:t>
              </a:r>
            </a:p>
          </p:txBody>
        </p:sp>
        <p:sp>
          <p:nvSpPr>
            <p:cNvPr id="310" name="Shape 310"/>
            <p:cNvSpPr/>
            <p:nvPr/>
          </p:nvSpPr>
          <p:spPr>
            <a:xfrm>
              <a:off x="4343403" y="2362184"/>
              <a:ext cx="2636959" cy="2386791"/>
            </a:xfrm>
            <a:prstGeom prst="ellipse">
              <a:avLst/>
            </a:prstGeom>
            <a:solidFill>
              <a:srgbClr val="938953">
                <a:alpha val="49803"/>
              </a:srgbClr>
            </a:solidFill>
            <a:ln w="25400" cap="flat">
              <a:solidFill>
                <a:schemeClr val="lt1"/>
              </a:solidFill>
              <a:prstDash val="solid"/>
              <a:round/>
              <a:headEnd type="none" w="med" len="med"/>
              <a:tailEnd type="none" w="med" len="med"/>
            </a:ln>
          </p:spPr>
          <p:txBody>
            <a:bodyPr lIns="20300" tIns="20300" rIns="20300" bIns="20300" anchor="ctr" anchorCtr="0">
              <a:noAutofit/>
            </a:bodyPr>
            <a:lstStyle/>
            <a:p>
              <a:pPr marL="0" marR="0" lvl="0" indent="0" algn="ctr" rtl="0">
                <a:lnSpc>
                  <a:spcPct val="90000"/>
                </a:lnSpc>
                <a:spcBef>
                  <a:spcPts val="0"/>
                </a:spcBef>
                <a:spcAft>
                  <a:spcPts val="560"/>
                </a:spcAft>
                <a:buSzPct val="25000"/>
                <a:buNone/>
              </a:pPr>
              <a:r>
                <a:rPr lang="en-US" sz="1600" b="1" i="0" u="none" strike="noStrike" cap="none" baseline="0">
                  <a:solidFill>
                    <a:schemeClr val="dk1"/>
                  </a:solidFill>
                  <a:latin typeface="Calibri"/>
                  <a:ea typeface="Calibri"/>
                  <a:cs typeface="Calibri"/>
                  <a:sym typeface="Calibri"/>
                </a:rPr>
                <a:t>Speaker/Writer</a:t>
              </a:r>
            </a:p>
            <a:p>
              <a:pPr marL="0" marR="0" lvl="0" indent="0" algn="ctr" rtl="0">
                <a:lnSpc>
                  <a:spcPct val="90000"/>
                </a:lnSpc>
                <a:spcBef>
                  <a:spcPts val="0"/>
                </a:spcBef>
                <a:spcAft>
                  <a:spcPts val="630"/>
                </a:spcAft>
                <a:buSzPct val="25000"/>
                <a:buNone/>
              </a:pPr>
              <a:r>
                <a:rPr lang="en-US" sz="1800" b="0" i="0" u="none" strike="noStrike" cap="none" baseline="0">
                  <a:solidFill>
                    <a:schemeClr val="dk1"/>
                  </a:solidFill>
                  <a:latin typeface="Calibri"/>
                  <a:ea typeface="Calibri"/>
                  <a:cs typeface="Calibri"/>
                  <a:sym typeface="Calibri"/>
                </a:rPr>
                <a:t>(Ethical Appeals)</a:t>
              </a:r>
            </a:p>
          </p:txBody>
        </p:sp>
        <p:sp>
          <p:nvSpPr>
            <p:cNvPr id="311" name="Shape 311"/>
            <p:cNvSpPr/>
            <p:nvPr/>
          </p:nvSpPr>
          <p:spPr>
            <a:xfrm>
              <a:off x="152395" y="2438376"/>
              <a:ext cx="2635291" cy="2257753"/>
            </a:xfrm>
            <a:prstGeom prst="ellipse">
              <a:avLst/>
            </a:prstGeom>
            <a:solidFill>
              <a:srgbClr val="938953">
                <a:alpha val="49803"/>
              </a:srgbClr>
            </a:solidFill>
            <a:ln w="25400" cap="flat">
              <a:solidFill>
                <a:schemeClr val="lt1"/>
              </a:solidFill>
              <a:prstDash val="solid"/>
              <a:round/>
              <a:headEnd type="none" w="med" len="med"/>
              <a:tailEnd type="none" w="med" len="med"/>
            </a:ln>
          </p:spPr>
          <p:txBody>
            <a:bodyPr lIns="20300" tIns="20300" rIns="20300" bIns="20300" anchor="ctr" anchorCtr="0">
              <a:noAutofit/>
            </a:bodyPr>
            <a:lstStyle/>
            <a:p>
              <a:pPr marL="0" marR="0" lvl="0" indent="0" algn="ctr" rtl="0">
                <a:lnSpc>
                  <a:spcPct val="90000"/>
                </a:lnSpc>
                <a:spcBef>
                  <a:spcPts val="0"/>
                </a:spcBef>
                <a:spcAft>
                  <a:spcPts val="560"/>
                </a:spcAft>
                <a:buSzPct val="25000"/>
                <a:buNone/>
              </a:pPr>
              <a:r>
                <a:rPr lang="en-US" sz="1600" b="1" i="0" u="none" strike="noStrike" cap="none" baseline="0" dirty="0">
                  <a:solidFill>
                    <a:schemeClr val="dk1"/>
                  </a:solidFill>
                  <a:latin typeface="Calibri"/>
                  <a:ea typeface="Calibri"/>
                  <a:cs typeface="Calibri"/>
                  <a:sym typeface="Calibri"/>
                </a:rPr>
                <a:t>Audience/Readers</a:t>
              </a:r>
            </a:p>
            <a:p>
              <a:pPr marL="0" marR="0" lvl="0" indent="0" algn="ctr" rtl="0">
                <a:lnSpc>
                  <a:spcPct val="90000"/>
                </a:lnSpc>
                <a:spcBef>
                  <a:spcPts val="0"/>
                </a:spcBef>
                <a:spcAft>
                  <a:spcPts val="560"/>
                </a:spcAft>
                <a:buSzPct val="25000"/>
                <a:buNone/>
              </a:pPr>
              <a:r>
                <a:rPr lang="en-US" sz="1600" b="0" i="0" u="none" strike="noStrike" cap="none" baseline="0" dirty="0">
                  <a:solidFill>
                    <a:schemeClr val="dk1"/>
                  </a:solidFill>
                  <a:latin typeface="Calibri"/>
                  <a:ea typeface="Calibri"/>
                  <a:cs typeface="Calibri"/>
                  <a:sym typeface="Calibri"/>
                </a:rPr>
                <a:t>(Emotional Appeals)</a:t>
              </a:r>
            </a:p>
          </p:txBody>
        </p:sp>
      </p:grpSp>
      <p:sp>
        <p:nvSpPr>
          <p:cNvPr id="312" name="Shape 312"/>
          <p:cNvSpPr txBox="1"/>
          <p:nvPr/>
        </p:nvSpPr>
        <p:spPr>
          <a:xfrm>
            <a:off x="857250" y="710626"/>
            <a:ext cx="3998401" cy="584774"/>
          </a:xfrm>
          <a:prstGeom prst="rect">
            <a:avLst/>
          </a:prstGeom>
          <a:noFill/>
          <a:ln>
            <a:noFill/>
          </a:ln>
        </p:spPr>
        <p:txBody>
          <a:bodyPr lIns="91425" tIns="45700" rIns="91425" bIns="45700" anchor="t" anchorCtr="0">
            <a:noAutofit/>
          </a:bodyPr>
          <a:lstStyle/>
          <a:p>
            <a:pPr marL="0" marR="0" lvl="0" indent="0" algn="l" rtl="0">
              <a:buSzPct val="25000"/>
              <a:buNone/>
            </a:pPr>
            <a:r>
              <a:rPr lang="en-US" sz="3200" b="0" i="0" u="none" strike="noStrike" cap="none" baseline="0" dirty="0">
                <a:solidFill>
                  <a:schemeClr val="dk1"/>
                </a:solidFill>
                <a:latin typeface="Calibri"/>
                <a:ea typeface="Calibri"/>
                <a:cs typeface="Calibri"/>
                <a:sym typeface="Calibri"/>
              </a:rPr>
              <a:t>The Rhetorical Triangle</a:t>
            </a:r>
          </a:p>
        </p:txBody>
      </p:sp>
      <p:sp>
        <p:nvSpPr>
          <p:cNvPr id="313" name="Shape 313"/>
          <p:cNvSpPr/>
          <p:nvPr/>
        </p:nvSpPr>
        <p:spPr>
          <a:xfrm>
            <a:off x="3733800" y="2971800"/>
            <a:ext cx="2660904" cy="1904999"/>
          </a:xfrm>
          <a:prstGeom prst="triangle">
            <a:avLst>
              <a:gd name="adj" fmla="val 50000"/>
            </a:avLst>
          </a:prstGeom>
          <a:solidFill>
            <a:schemeClr val="accent1">
              <a:alpha val="0"/>
            </a:schemeClr>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1496030965"/>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8"/>
            <a:ext cx="8229600" cy="13255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Black"/>
              <a:buNone/>
            </a:pPr>
            <a:r>
              <a:rPr lang="en-US" sz="3600" b="0" i="0" u="none" strike="noStrike" cap="none" baseline="0" dirty="0" smtClean="0">
                <a:solidFill>
                  <a:schemeClr val="dk1"/>
                </a:solidFill>
                <a:latin typeface="Arial Black"/>
                <a:ea typeface="Arial Black"/>
                <a:cs typeface="Arial Black"/>
                <a:sym typeface="Arial Black"/>
              </a:rPr>
              <a:t/>
            </a:r>
            <a:br>
              <a:rPr lang="en-US" sz="3600" b="0" i="0" u="none" strike="noStrike" cap="none" baseline="0" dirty="0" smtClean="0">
                <a:solidFill>
                  <a:schemeClr val="dk1"/>
                </a:solidFill>
                <a:latin typeface="Arial Black"/>
                <a:ea typeface="Arial Black"/>
                <a:cs typeface="Arial Black"/>
                <a:sym typeface="Arial Black"/>
              </a:rPr>
            </a:br>
            <a:r>
              <a:rPr lang="en-US" sz="3600" b="0" i="0" u="none" strike="noStrike" cap="none" baseline="0" dirty="0" smtClean="0">
                <a:solidFill>
                  <a:schemeClr val="dk1"/>
                </a:solidFill>
                <a:latin typeface="Arial Black"/>
                <a:ea typeface="Arial Black"/>
                <a:cs typeface="Arial Black"/>
                <a:sym typeface="Arial Black"/>
              </a:rPr>
              <a:t>Appeal </a:t>
            </a:r>
            <a:r>
              <a:rPr lang="en-US" sz="3600" b="0" i="0" u="none" strike="noStrike" cap="none" baseline="0" dirty="0">
                <a:solidFill>
                  <a:schemeClr val="dk1"/>
                </a:solidFill>
                <a:latin typeface="Arial Black"/>
                <a:ea typeface="Arial Black"/>
                <a:cs typeface="Arial Black"/>
                <a:sym typeface="Arial Black"/>
              </a:rPr>
              <a:t>to Emotion (Pathos)</a:t>
            </a:r>
          </a:p>
        </p:txBody>
      </p:sp>
      <p:sp>
        <p:nvSpPr>
          <p:cNvPr id="216" name="Shape 216"/>
          <p:cNvSpPr txBox="1">
            <a:spLocks noGrp="1"/>
          </p:cNvSpPr>
          <p:nvPr>
            <p:ph sz="quarter" idx="13"/>
          </p:nvPr>
        </p:nvSpPr>
        <p:spPr>
          <a:xfrm>
            <a:off x="857250" y="1600200"/>
            <a:ext cx="3638550" cy="4525963"/>
          </a:xfrm>
          <a:prstGeom prst="rect">
            <a:avLst/>
          </a:prstGeom>
          <a:noFill/>
          <a:ln>
            <a:noFill/>
          </a:ln>
        </p:spPr>
        <p:txBody>
          <a:bodyPr lIns="91425" tIns="45700" rIns="91425" bIns="45700" anchor="t" anchorCtr="0">
            <a:noAutofit/>
          </a:bodyPr>
          <a:lstStyle/>
          <a:p>
            <a:pPr marL="342900" marR="0" lvl="0" indent="-342900" algn="l" rtl="0">
              <a:spcBef>
                <a:spcPts val="720"/>
              </a:spcBef>
              <a:buClr>
                <a:schemeClr val="dk1"/>
              </a:buClr>
              <a:buSzPct val="99537"/>
              <a:buFont typeface="Arial"/>
              <a:buChar char="•"/>
            </a:pPr>
            <a:r>
              <a:rPr lang="en-US" sz="3600" b="0" i="0" u="none" strike="noStrike" cap="none" baseline="0" dirty="0">
                <a:solidFill>
                  <a:schemeClr val="dk1"/>
                </a:solidFill>
                <a:latin typeface="Calibri"/>
                <a:ea typeface="Calibri"/>
                <a:cs typeface="Calibri"/>
                <a:sym typeface="Calibri"/>
              </a:rPr>
              <a:t>Appeals to the heart</a:t>
            </a:r>
          </a:p>
          <a:p>
            <a:pPr marL="342900" marR="0" lvl="0" indent="-342900" algn="l" rtl="0">
              <a:spcBef>
                <a:spcPts val="720"/>
              </a:spcBef>
              <a:buClr>
                <a:schemeClr val="dk1"/>
              </a:buClr>
              <a:buSzPct val="99537"/>
              <a:buFont typeface="Arial"/>
              <a:buChar char="•"/>
            </a:pPr>
            <a:r>
              <a:rPr lang="en-US" sz="3600" b="0" i="0" u="none" strike="noStrike" cap="none" baseline="0" dirty="0">
                <a:solidFill>
                  <a:schemeClr val="dk1"/>
                </a:solidFill>
                <a:latin typeface="Calibri"/>
                <a:ea typeface="Calibri"/>
                <a:cs typeface="Calibri"/>
                <a:sym typeface="Calibri"/>
              </a:rPr>
              <a:t>Uses descriptive language</a:t>
            </a:r>
          </a:p>
          <a:p>
            <a:pPr marL="342900" marR="0" lvl="0" indent="-342900" algn="l" rtl="0">
              <a:spcBef>
                <a:spcPts val="720"/>
              </a:spcBef>
              <a:buClr>
                <a:schemeClr val="dk1"/>
              </a:buClr>
              <a:buSzPct val="99537"/>
              <a:buFont typeface="Arial"/>
              <a:buChar char="•"/>
            </a:pPr>
            <a:r>
              <a:rPr lang="en-US" sz="3600" b="0" i="0" u="none" strike="noStrike" cap="none" baseline="0" dirty="0">
                <a:solidFill>
                  <a:schemeClr val="dk1"/>
                </a:solidFill>
                <a:latin typeface="Calibri"/>
                <a:ea typeface="Calibri"/>
                <a:cs typeface="Calibri"/>
                <a:sym typeface="Calibri"/>
              </a:rPr>
              <a:t>Uses figurative language</a:t>
            </a:r>
          </a:p>
        </p:txBody>
      </p:sp>
      <p:sp>
        <p:nvSpPr>
          <p:cNvPr id="10" name="Shape 262"/>
          <p:cNvSpPr>
            <a:spLocks noGrp="1"/>
          </p:cNvSpPr>
          <p:nvPr>
            <p:ph sz="quarter" idx="14"/>
          </p:nvPr>
        </p:nvSpPr>
        <p:spPr>
          <a:prstGeom prst="rect">
            <a:avLst/>
          </a:prstGeom>
          <a:blipFill>
            <a:blip r:embed="rId3"/>
            <a:stretch>
              <a:fillRect/>
            </a:stretch>
          </a:blipFill>
        </p:spPr>
        <p:txBody>
          <a:bodyPr/>
          <a:lstStyle/>
          <a:p>
            <a:pPr marL="0" indent="0">
              <a:buNone/>
            </a:pPr>
            <a:endParaRPr lang="en-US" dirty="0"/>
          </a:p>
        </p:txBody>
      </p:sp>
      <p:sp>
        <p:nvSpPr>
          <p:cNvPr id="217" name="Shape 217"/>
          <p:cNvSpPr/>
          <p:nvPr/>
        </p:nvSpPr>
        <p:spPr>
          <a:xfrm>
            <a:off x="0" y="0"/>
            <a:ext cx="857250" cy="6858000"/>
          </a:xfrm>
          <a:prstGeom prst="rect">
            <a:avLst/>
          </a:prstGeom>
          <a:blipFill>
            <a:blip r:embed="rId4"/>
            <a:stretch>
              <a:fillRect/>
            </a:stretch>
          </a:blipFill>
        </p:spPr>
      </p:sp>
      <p:sp>
        <p:nvSpPr>
          <p:cNvPr id="218" name="Shape 218"/>
          <p:cNvSpPr/>
          <p:nvPr/>
        </p:nvSpPr>
        <p:spPr>
          <a:xfrm>
            <a:off x="2438400" y="0"/>
            <a:ext cx="4571999" cy="895350"/>
          </a:xfrm>
          <a:prstGeom prst="rect">
            <a:avLst/>
          </a:prstGeom>
          <a:blipFill>
            <a:blip r:embed="rId5"/>
            <a:stretch>
              <a:fillRect/>
            </a:stretch>
          </a:blipFill>
        </p:spPr>
      </p:sp>
    </p:spTree>
    <p:extLst>
      <p:ext uri="{BB962C8B-B14F-4D97-AF65-F5344CB8AC3E}">
        <p14:creationId xmlns:p14="http://schemas.microsoft.com/office/powerpoint/2010/main" val="2326788205"/>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447674"/>
            <a:ext cx="8229600" cy="13811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Black"/>
              <a:buNone/>
            </a:pPr>
            <a:r>
              <a:rPr lang="en-US" sz="4000" b="0" i="0" u="none" strike="noStrike" cap="none" baseline="0" dirty="0">
                <a:solidFill>
                  <a:schemeClr val="dk1"/>
                </a:solidFill>
                <a:latin typeface="Arial Black"/>
                <a:ea typeface="Arial Black"/>
                <a:cs typeface="Arial Black"/>
                <a:sym typeface="Arial Black"/>
              </a:rPr>
              <a:t>Appeal to Logic (Logos)</a:t>
            </a:r>
          </a:p>
        </p:txBody>
      </p:sp>
      <p:sp>
        <p:nvSpPr>
          <p:cNvPr id="225" name="Shape 225"/>
          <p:cNvSpPr txBox="1">
            <a:spLocks noGrp="1"/>
          </p:cNvSpPr>
          <p:nvPr>
            <p:ph sz="quarter" idx="13"/>
          </p:nvPr>
        </p:nvSpPr>
        <p:spPr>
          <a:xfrm>
            <a:off x="857250" y="1600200"/>
            <a:ext cx="3638550" cy="4525963"/>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98958"/>
              <a:buFont typeface="Arial"/>
              <a:buChar char="•"/>
            </a:pPr>
            <a:r>
              <a:rPr lang="en-US" sz="3200" b="0" i="0" u="none" strike="noStrike" cap="none" baseline="0" dirty="0">
                <a:solidFill>
                  <a:schemeClr val="dk1"/>
                </a:solidFill>
                <a:latin typeface="Calibri"/>
                <a:ea typeface="Calibri"/>
                <a:cs typeface="Calibri"/>
                <a:sym typeface="Calibri"/>
              </a:rPr>
              <a:t>
Facts</a:t>
            </a:r>
          </a:p>
          <a:p>
            <a:pPr marL="342900" marR="0" lvl="0" indent="-342900" algn="l" rtl="0">
              <a:spcBef>
                <a:spcPts val="640"/>
              </a:spcBef>
              <a:buClr>
                <a:schemeClr val="dk1"/>
              </a:buClr>
              <a:buSzPct val="98958"/>
              <a:buFont typeface="Arial"/>
              <a:buChar char="•"/>
            </a:pPr>
            <a:r>
              <a:rPr lang="en-US" sz="3200" b="0" i="0" u="none" strike="noStrike" cap="none" baseline="0" dirty="0">
                <a:solidFill>
                  <a:schemeClr val="dk1"/>
                </a:solidFill>
                <a:latin typeface="Calibri"/>
                <a:ea typeface="Calibri"/>
                <a:cs typeface="Calibri"/>
                <a:sym typeface="Calibri"/>
              </a:rPr>
              <a:t>Statistics</a:t>
            </a:r>
          </a:p>
          <a:p>
            <a:pPr marL="342900" marR="0" lvl="0" indent="-342900" algn="l" rtl="0">
              <a:spcBef>
                <a:spcPts val="640"/>
              </a:spcBef>
              <a:buClr>
                <a:schemeClr val="dk1"/>
              </a:buClr>
              <a:buSzPct val="98958"/>
              <a:buFont typeface="Arial"/>
              <a:buChar char="•"/>
            </a:pPr>
            <a:r>
              <a:rPr lang="en-US" sz="3200" b="0" i="0" u="none" strike="noStrike" cap="none" baseline="0" dirty="0">
                <a:solidFill>
                  <a:schemeClr val="dk1"/>
                </a:solidFill>
                <a:latin typeface="Calibri"/>
                <a:ea typeface="Calibri"/>
                <a:cs typeface="Calibri"/>
                <a:sym typeface="Calibri"/>
              </a:rPr>
              <a:t>Examples</a:t>
            </a:r>
          </a:p>
          <a:p>
            <a:endParaRPr lang="en-US" sz="3200" b="0" i="0" u="none" strike="noStrike" cap="none" baseline="0" dirty="0">
              <a:solidFill>
                <a:schemeClr val="dk1"/>
              </a:solidFill>
              <a:latin typeface="Calibri"/>
              <a:ea typeface="Calibri"/>
              <a:cs typeface="Calibri"/>
              <a:sym typeface="Calibri"/>
            </a:endParaRPr>
          </a:p>
        </p:txBody>
      </p:sp>
      <p:sp>
        <p:nvSpPr>
          <p:cNvPr id="7" name="Shape 444"/>
          <p:cNvSpPr>
            <a:spLocks noGrp="1"/>
          </p:cNvSpPr>
          <p:nvPr>
            <p:ph sz="quarter" idx="14"/>
          </p:nvPr>
        </p:nvSpPr>
        <p:spPr>
          <a:xfrm>
            <a:off x="4648200" y="1828800"/>
            <a:ext cx="4038600" cy="4297363"/>
          </a:xfrm>
          <a:prstGeom prst="rect">
            <a:avLst/>
          </a:prstGeom>
          <a:blipFill>
            <a:blip r:embed="rId3"/>
            <a:stretch>
              <a:fillRect/>
            </a:stretch>
          </a:blipFill>
        </p:spPr>
        <p:txBody>
          <a:bodyPr/>
          <a:lstStyle/>
          <a:p>
            <a:endParaRPr lang="en-US"/>
          </a:p>
        </p:txBody>
      </p:sp>
      <p:sp>
        <p:nvSpPr>
          <p:cNvPr id="226" name="Shape 226"/>
          <p:cNvSpPr/>
          <p:nvPr/>
        </p:nvSpPr>
        <p:spPr>
          <a:xfrm>
            <a:off x="0" y="0"/>
            <a:ext cx="857250" cy="6858000"/>
          </a:xfrm>
          <a:prstGeom prst="rect">
            <a:avLst/>
          </a:prstGeom>
          <a:blipFill>
            <a:blip r:embed="rId4"/>
            <a:stretch>
              <a:fillRect/>
            </a:stretch>
          </a:blipFill>
        </p:spPr>
      </p:sp>
      <p:sp>
        <p:nvSpPr>
          <p:cNvPr id="227" name="Shape 227"/>
          <p:cNvSpPr/>
          <p:nvPr/>
        </p:nvSpPr>
        <p:spPr>
          <a:xfrm>
            <a:off x="2438400" y="0"/>
            <a:ext cx="4571999" cy="895350"/>
          </a:xfrm>
          <a:prstGeom prst="rect">
            <a:avLst/>
          </a:prstGeom>
          <a:blipFill>
            <a:blip r:embed="rId5"/>
            <a:stretch>
              <a:fillRect/>
            </a:stretch>
          </a:blipFill>
        </p:spPr>
      </p:sp>
    </p:spTree>
    <p:extLst>
      <p:ext uri="{BB962C8B-B14F-4D97-AF65-F5344CB8AC3E}">
        <p14:creationId xmlns:p14="http://schemas.microsoft.com/office/powerpoint/2010/main" val="2163526578"/>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066800" y="762000"/>
            <a:ext cx="7024744"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Black"/>
              <a:buNone/>
            </a:pPr>
            <a:r>
              <a:rPr lang="en-US" sz="4000" b="0" i="0" u="none" strike="noStrike" cap="none" baseline="0" dirty="0">
                <a:solidFill>
                  <a:schemeClr val="dk1"/>
                </a:solidFill>
                <a:latin typeface="Arial Black"/>
                <a:ea typeface="Arial Black"/>
                <a:cs typeface="Arial Black"/>
                <a:sym typeface="Arial Black"/>
              </a:rPr>
              <a:t>Appeal to Ethics (Ethos)</a:t>
            </a:r>
          </a:p>
        </p:txBody>
      </p:sp>
      <p:sp>
        <p:nvSpPr>
          <p:cNvPr id="234" name="Shape 234"/>
          <p:cNvSpPr txBox="1">
            <a:spLocks noGrp="1"/>
          </p:cNvSpPr>
          <p:nvPr>
            <p:ph sz="quarter" idx="13"/>
          </p:nvPr>
        </p:nvSpPr>
        <p:spPr>
          <a:xfrm>
            <a:off x="838200" y="1600200"/>
            <a:ext cx="3657600" cy="4525963"/>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98958"/>
              <a:buFont typeface="Arial"/>
              <a:buChar char="•"/>
            </a:pPr>
            <a:r>
              <a:rPr lang="en-US" sz="3200" b="0" i="0" u="none" strike="noStrike" cap="none" baseline="0" dirty="0" smtClean="0">
                <a:solidFill>
                  <a:schemeClr val="dk1"/>
                </a:solidFill>
                <a:latin typeface="Calibri"/>
                <a:ea typeface="Calibri"/>
                <a:cs typeface="Calibri"/>
                <a:sym typeface="Calibri"/>
              </a:rPr>
              <a:t>Credibility </a:t>
            </a:r>
            <a:r>
              <a:rPr lang="en-US" sz="3200" b="0" i="0" u="none" strike="noStrike" cap="none" baseline="0" dirty="0">
                <a:solidFill>
                  <a:schemeClr val="dk1"/>
                </a:solidFill>
                <a:latin typeface="Calibri"/>
                <a:ea typeface="Calibri"/>
                <a:cs typeface="Calibri"/>
                <a:sym typeface="Calibri"/>
              </a:rPr>
              <a:t>and </a:t>
            </a:r>
            <a:r>
              <a:rPr lang="en-US" sz="3200" b="0" i="0" u="none" strike="noStrike" cap="none" baseline="0" dirty="0" smtClean="0">
                <a:solidFill>
                  <a:schemeClr val="dk1"/>
                </a:solidFill>
                <a:latin typeface="Calibri"/>
                <a:ea typeface="Calibri"/>
                <a:cs typeface="Calibri"/>
                <a:sym typeface="Calibri"/>
              </a:rPr>
              <a:t>trustworthiness of speaker/writer</a:t>
            </a:r>
            <a:endParaRPr lang="en-US" sz="3200" b="0" i="0" u="none" strike="noStrike" cap="none" baseline="0" dirty="0">
              <a:solidFill>
                <a:schemeClr val="dk1"/>
              </a:solidFill>
              <a:latin typeface="Calibri"/>
              <a:ea typeface="Calibri"/>
              <a:cs typeface="Calibri"/>
              <a:sym typeface="Calibri"/>
            </a:endParaRPr>
          </a:p>
          <a:p>
            <a:pPr marL="342900" marR="0" lvl="0" indent="-342900" algn="l" rtl="0">
              <a:spcBef>
                <a:spcPts val="640"/>
              </a:spcBef>
              <a:buClr>
                <a:schemeClr val="dk1"/>
              </a:buClr>
              <a:buSzPct val="98958"/>
              <a:buFont typeface="Arial"/>
              <a:buChar char="•"/>
            </a:pPr>
            <a:r>
              <a:rPr lang="en-US" sz="3200" b="0" i="0" u="none" strike="noStrike" cap="none" baseline="0" dirty="0" smtClean="0">
                <a:solidFill>
                  <a:schemeClr val="dk1"/>
                </a:solidFill>
                <a:latin typeface="Calibri"/>
                <a:ea typeface="Calibri"/>
                <a:cs typeface="Calibri"/>
                <a:sym typeface="Calibri"/>
              </a:rPr>
              <a:t>Prove they are an</a:t>
            </a:r>
            <a:r>
              <a:rPr lang="en-US" sz="3200" b="0" i="0" u="none" strike="noStrike" cap="none" dirty="0" smtClean="0">
                <a:solidFill>
                  <a:schemeClr val="dk1"/>
                </a:solidFill>
                <a:latin typeface="Calibri"/>
                <a:ea typeface="Calibri"/>
                <a:cs typeface="Calibri"/>
                <a:sym typeface="Calibri"/>
              </a:rPr>
              <a:t> a</a:t>
            </a:r>
            <a:r>
              <a:rPr lang="en-US" sz="3200" b="0" i="0" u="none" strike="noStrike" cap="none" baseline="0" dirty="0" smtClean="0">
                <a:solidFill>
                  <a:schemeClr val="dk1"/>
                </a:solidFill>
                <a:latin typeface="Calibri"/>
                <a:ea typeface="Calibri"/>
                <a:cs typeface="Calibri"/>
                <a:sym typeface="Calibri"/>
              </a:rPr>
              <a:t>uthority </a:t>
            </a:r>
            <a:r>
              <a:rPr lang="en-US" sz="3200" b="0" i="0" u="none" strike="noStrike" cap="none" baseline="0" dirty="0">
                <a:solidFill>
                  <a:schemeClr val="dk1"/>
                </a:solidFill>
                <a:latin typeface="Calibri"/>
                <a:ea typeface="Calibri"/>
                <a:cs typeface="Calibri"/>
                <a:sym typeface="Calibri"/>
              </a:rPr>
              <a:t>on subject</a:t>
            </a:r>
          </a:p>
          <a:p>
            <a:pPr marL="342900" marR="0" lvl="0" indent="-342900" algn="l" rtl="0">
              <a:spcBef>
                <a:spcPts val="640"/>
              </a:spcBef>
              <a:buClr>
                <a:schemeClr val="dk1"/>
              </a:buClr>
              <a:buSzPct val="98958"/>
              <a:buFont typeface="Arial"/>
              <a:buChar char="•"/>
            </a:pPr>
            <a:r>
              <a:rPr lang="en-US" sz="3200" b="0" i="0" u="none" strike="noStrike" cap="none" baseline="0" dirty="0">
                <a:solidFill>
                  <a:schemeClr val="dk1"/>
                </a:solidFill>
                <a:latin typeface="Calibri"/>
                <a:ea typeface="Calibri"/>
                <a:cs typeface="Calibri"/>
                <a:sym typeface="Calibri"/>
              </a:rPr>
              <a:t>Shared </a:t>
            </a:r>
            <a:r>
              <a:rPr lang="en-US" sz="3200" b="0" i="0" u="none" strike="noStrike" cap="none" baseline="0" dirty="0" smtClean="0">
                <a:solidFill>
                  <a:schemeClr val="dk1"/>
                </a:solidFill>
                <a:latin typeface="Calibri"/>
                <a:ea typeface="Calibri"/>
                <a:cs typeface="Calibri"/>
                <a:sym typeface="Calibri"/>
              </a:rPr>
              <a:t>values (God/famous people/</a:t>
            </a:r>
            <a:r>
              <a:rPr lang="en-US" sz="3200" b="0" i="0" u="none" strike="noStrike" cap="none" baseline="0" dirty="0" err="1" smtClean="0">
                <a:solidFill>
                  <a:schemeClr val="dk1"/>
                </a:solidFill>
                <a:latin typeface="Calibri"/>
                <a:ea typeface="Calibri"/>
                <a:cs typeface="Calibri"/>
                <a:sym typeface="Calibri"/>
              </a:rPr>
              <a:t>etc</a:t>
            </a:r>
            <a:r>
              <a:rPr lang="en-US" sz="3200" b="0" i="0" u="none" strike="noStrike" cap="none" baseline="0" dirty="0" smtClean="0">
                <a:solidFill>
                  <a:schemeClr val="dk1"/>
                </a:solidFill>
                <a:latin typeface="Calibri"/>
                <a:ea typeface="Calibri"/>
                <a:cs typeface="Calibri"/>
                <a:sym typeface="Calibri"/>
              </a:rPr>
              <a:t>)</a:t>
            </a:r>
            <a:endParaRPr lang="en-US" sz="3200" b="0" i="0" u="none" strike="noStrike" cap="none" baseline="0" dirty="0">
              <a:solidFill>
                <a:schemeClr val="dk1"/>
              </a:solidFill>
              <a:latin typeface="Calibri"/>
              <a:ea typeface="Calibri"/>
              <a:cs typeface="Calibri"/>
              <a:sym typeface="Calibri"/>
            </a:endParaRPr>
          </a:p>
          <a:p>
            <a:endParaRPr lang="en-US" sz="3200" b="0" i="0" u="none" strike="noStrike" cap="none" baseline="0" dirty="0">
              <a:solidFill>
                <a:schemeClr val="dk1"/>
              </a:solidFill>
              <a:latin typeface="Calibri"/>
              <a:ea typeface="Calibri"/>
              <a:cs typeface="Calibri"/>
              <a:sym typeface="Calibri"/>
            </a:endParaRPr>
          </a:p>
        </p:txBody>
      </p:sp>
      <p:sp>
        <p:nvSpPr>
          <p:cNvPr id="2" name="Content Placeholder 1"/>
          <p:cNvSpPr>
            <a:spLocks noGrp="1"/>
          </p:cNvSpPr>
          <p:nvPr>
            <p:ph sz="quarter" idx="14"/>
          </p:nvPr>
        </p:nvSpPr>
        <p:spPr/>
        <p:txBody>
          <a:bodyPr/>
          <a:lstStyle/>
          <a:p>
            <a:endParaRPr lang="en-US" dirty="0"/>
          </a:p>
        </p:txBody>
      </p:sp>
      <p:sp>
        <p:nvSpPr>
          <p:cNvPr id="235" name="Shape 235"/>
          <p:cNvSpPr/>
          <p:nvPr/>
        </p:nvSpPr>
        <p:spPr>
          <a:xfrm>
            <a:off x="0" y="0"/>
            <a:ext cx="685800" cy="6858000"/>
          </a:xfrm>
          <a:prstGeom prst="rect">
            <a:avLst/>
          </a:prstGeom>
          <a:blipFill>
            <a:blip r:embed="rId3"/>
            <a:stretch>
              <a:fillRect/>
            </a:stretch>
          </a:blipFill>
        </p:spPr>
      </p:sp>
      <p:sp>
        <p:nvSpPr>
          <p:cNvPr id="236" name="Shape 236"/>
          <p:cNvSpPr/>
          <p:nvPr/>
        </p:nvSpPr>
        <p:spPr>
          <a:xfrm>
            <a:off x="2438400" y="0"/>
            <a:ext cx="4571999" cy="895350"/>
          </a:xfrm>
          <a:prstGeom prst="rect">
            <a:avLst/>
          </a:prstGeom>
          <a:blipFill>
            <a:blip r:embed="rId4"/>
            <a:stretch>
              <a:fillRect/>
            </a:stretch>
          </a:blipFill>
        </p:spPr>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399" y="2209800"/>
            <a:ext cx="349099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047868"/>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801136"/>
          </a:xfrm>
        </p:spPr>
        <p:txBody>
          <a:bodyPr/>
          <a:lstStyle/>
          <a:p>
            <a:r>
              <a:rPr lang="en-US" dirty="0" smtClean="0"/>
              <a:t>Appeals used in Writing</a:t>
            </a:r>
            <a:endParaRPr lang="en-US" dirty="0"/>
          </a:p>
        </p:txBody>
      </p:sp>
      <p:sp>
        <p:nvSpPr>
          <p:cNvPr id="3" name="Content Placeholder 2"/>
          <p:cNvSpPr>
            <a:spLocks noGrp="1"/>
          </p:cNvSpPr>
          <p:nvPr>
            <p:ph sz="quarter" idx="13"/>
          </p:nvPr>
        </p:nvSpPr>
        <p:spPr>
          <a:xfrm>
            <a:off x="1042416" y="1828800"/>
            <a:ext cx="3419856" cy="3977640"/>
          </a:xfrm>
        </p:spPr>
        <p:txBody>
          <a:bodyPr/>
          <a:lstStyle/>
          <a:p>
            <a:r>
              <a:rPr lang="en-US" dirty="0" smtClean="0"/>
              <a:t>Ethos</a:t>
            </a:r>
          </a:p>
          <a:p>
            <a:endParaRPr lang="en-US" dirty="0" smtClean="0"/>
          </a:p>
          <a:p>
            <a:endParaRPr lang="en-US" dirty="0"/>
          </a:p>
          <a:p>
            <a:r>
              <a:rPr lang="en-US" dirty="0" smtClean="0"/>
              <a:t>Pathos</a:t>
            </a:r>
          </a:p>
          <a:p>
            <a:endParaRPr lang="en-US" dirty="0" smtClean="0"/>
          </a:p>
          <a:p>
            <a:endParaRPr lang="en-US" dirty="0"/>
          </a:p>
          <a:p>
            <a:r>
              <a:rPr lang="en-US" dirty="0" smtClean="0"/>
              <a:t>Logos</a:t>
            </a:r>
            <a:endParaRPr lang="en-US" dirty="0"/>
          </a:p>
        </p:txBody>
      </p:sp>
      <p:sp>
        <p:nvSpPr>
          <p:cNvPr id="4" name="Content Placeholder 3"/>
          <p:cNvSpPr>
            <a:spLocks noGrp="1"/>
          </p:cNvSpPr>
          <p:nvPr>
            <p:ph sz="quarter" idx="14"/>
          </p:nvPr>
        </p:nvSpPr>
        <p:spPr>
          <a:xfrm>
            <a:off x="3352800" y="1676400"/>
            <a:ext cx="5105400" cy="4572000"/>
          </a:xfrm>
        </p:spPr>
        <p:txBody>
          <a:bodyPr>
            <a:noAutofit/>
          </a:bodyPr>
          <a:lstStyle/>
          <a:p>
            <a:r>
              <a:rPr lang="en-US" sz="1800" dirty="0"/>
              <a:t>"If his years as a Marine taught him anything, it’s that caution is the best policy in this sort of situation</a:t>
            </a:r>
            <a:r>
              <a:rPr lang="en-US" sz="1800" dirty="0" smtClean="0"/>
              <a:t>.“</a:t>
            </a:r>
          </a:p>
          <a:p>
            <a:endParaRPr lang="en-US" sz="1800" dirty="0" smtClean="0"/>
          </a:p>
          <a:p>
            <a:r>
              <a:rPr lang="en-US" sz="1800" dirty="0"/>
              <a:t>"Better men than us have fought and died to preserve this great nation. Now is our turn to return the favor. For God and country, gentlemen</a:t>
            </a:r>
            <a:r>
              <a:rPr lang="en-US" sz="1800" dirty="0" smtClean="0"/>
              <a:t>!“</a:t>
            </a:r>
          </a:p>
          <a:p>
            <a:endParaRPr lang="en-US" sz="1800" dirty="0" smtClean="0"/>
          </a:p>
          <a:p>
            <a:r>
              <a:rPr lang="en-US" sz="1800" dirty="0"/>
              <a:t>"More than one hundred peer-reviewed studies have been conducted over the past decade, and none of them suggests that this is an effective treatment for hair loss."</a:t>
            </a:r>
            <a:br>
              <a:rPr lang="en-US" sz="1800" dirty="0"/>
            </a:br>
            <a:endParaRPr lang="en-US" sz="1800" dirty="0"/>
          </a:p>
        </p:txBody>
      </p:sp>
    </p:spTree>
    <p:extLst>
      <p:ext uri="{BB962C8B-B14F-4D97-AF65-F5344CB8AC3E}">
        <p14:creationId xmlns:p14="http://schemas.microsoft.com/office/powerpoint/2010/main" val="280162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solidFill>
                  <a:srgbClr val="FF0000"/>
                </a:solidFill>
              </a:rPr>
              <a:t>Rhetorical devices</a:t>
            </a:r>
            <a:endParaRPr lang="en-US" smtClean="0"/>
          </a:p>
        </p:txBody>
      </p:sp>
      <p:sp>
        <p:nvSpPr>
          <p:cNvPr id="3" name="Content Placeholder 2"/>
          <p:cNvSpPr>
            <a:spLocks noGrp="1"/>
          </p:cNvSpPr>
          <p:nvPr>
            <p:ph sz="quarter" idx="13"/>
          </p:nvPr>
        </p:nvSpPr>
        <p:spPr/>
        <p:txBody>
          <a:bodyPr rtlCol="0">
            <a:normAutofit fontScale="70000" lnSpcReduction="20000"/>
          </a:bodyPr>
          <a:lstStyle/>
          <a:p>
            <a:pPr eaLnBrk="1" fontAlgn="auto" hangingPunct="1">
              <a:spcAft>
                <a:spcPts val="0"/>
              </a:spcAft>
              <a:buFont typeface="Arial" pitchFamily="34" charset="0"/>
              <a:buChar char="•"/>
              <a:defRPr/>
            </a:pPr>
            <a:r>
              <a:rPr lang="en-US" sz="3400" dirty="0" smtClean="0"/>
              <a:t>Anaphora:</a:t>
            </a:r>
          </a:p>
          <a:p>
            <a:pPr marL="0" indent="0">
              <a:buNone/>
              <a:defRPr/>
            </a:pPr>
            <a:r>
              <a:rPr lang="en-US" dirty="0" smtClean="0"/>
              <a:t>Ex; </a:t>
            </a:r>
            <a:r>
              <a:rPr lang="en-US" dirty="0"/>
              <a:t>“Five years have passed;</a:t>
            </a:r>
            <a:br>
              <a:rPr lang="en-US" dirty="0"/>
            </a:br>
            <a:r>
              <a:rPr lang="en-US" dirty="0"/>
              <a:t>Five summers, with the length </a:t>
            </a:r>
            <a:r>
              <a:rPr lang="en-US" dirty="0" smtClean="0"/>
              <a:t>of Five </a:t>
            </a:r>
            <a:r>
              <a:rPr lang="en-US" dirty="0"/>
              <a:t>long winters! and again I hear these waters</a:t>
            </a:r>
            <a:r>
              <a:rPr lang="en-US" dirty="0" smtClean="0"/>
              <a:t>…”</a:t>
            </a:r>
          </a:p>
          <a:p>
            <a:pPr marL="0" indent="0" eaLnBrk="1" fontAlgn="auto" hangingPunct="1">
              <a:spcAft>
                <a:spcPts val="0"/>
              </a:spcAft>
              <a:buNone/>
              <a:defRPr/>
            </a:pPr>
            <a:r>
              <a:rPr lang="en-US" dirty="0" smtClean="0"/>
              <a:t> </a:t>
            </a:r>
            <a:endParaRPr lang="en-US" dirty="0"/>
          </a:p>
          <a:p>
            <a:pPr eaLnBrk="1" fontAlgn="auto" hangingPunct="1">
              <a:spcAft>
                <a:spcPts val="0"/>
              </a:spcAft>
              <a:buFont typeface="Arial" pitchFamily="34" charset="0"/>
              <a:buChar char="•"/>
              <a:defRPr/>
            </a:pPr>
            <a:r>
              <a:rPr lang="en-US" sz="3400" dirty="0" smtClean="0"/>
              <a:t>  Irony</a:t>
            </a:r>
          </a:p>
          <a:p>
            <a:pPr marL="68580" indent="0">
              <a:buNone/>
              <a:defRPr/>
            </a:pPr>
            <a:r>
              <a:rPr lang="en-US" dirty="0" smtClean="0"/>
              <a:t>Ex: A </a:t>
            </a:r>
            <a:r>
              <a:rPr lang="en-US" dirty="0"/>
              <a:t>man who is a traffic cop gets his license suspended for unpaid parking tickets.</a:t>
            </a:r>
            <a:endParaRPr lang="en-US" dirty="0" smtClean="0"/>
          </a:p>
          <a:p>
            <a:pPr eaLnBrk="1" fontAlgn="auto" hangingPunct="1">
              <a:spcAft>
                <a:spcPts val="0"/>
              </a:spcAft>
              <a:buFont typeface="Arial" pitchFamily="34" charset="0"/>
              <a:buChar char="•"/>
              <a:defRPr/>
            </a:pPr>
            <a:endParaRPr lang="en-US" dirty="0" smtClean="0"/>
          </a:p>
        </p:txBody>
      </p:sp>
      <p:sp>
        <p:nvSpPr>
          <p:cNvPr id="4" name="Content Placeholder 3"/>
          <p:cNvSpPr>
            <a:spLocks noGrp="1"/>
          </p:cNvSpPr>
          <p:nvPr>
            <p:ph sz="quarter" idx="14"/>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the repetition of a word or phrase at the beginning of successive phrases or clauses</a:t>
            </a:r>
          </a:p>
          <a:p>
            <a:pPr marL="0" indent="0" eaLnBrk="1" fontAlgn="auto" hangingPunct="1">
              <a:spcAft>
                <a:spcPts val="0"/>
              </a:spcAft>
              <a:buNone/>
              <a:defRPr/>
            </a:pPr>
            <a:endParaRPr lang="en-US" dirty="0" smtClean="0"/>
          </a:p>
          <a:p>
            <a:pPr eaLnBrk="1" fontAlgn="auto" hangingPunct="1">
              <a:spcAft>
                <a:spcPts val="0"/>
              </a:spcAft>
              <a:buFont typeface="Arial" pitchFamily="34" charset="0"/>
              <a:buChar char="•"/>
              <a:defRPr/>
            </a:pPr>
            <a:r>
              <a:rPr lang="en-US" dirty="0" smtClean="0"/>
              <a:t>expression of something which is contrary to the intended meaning; the words say one thing but mean another.</a:t>
            </a:r>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264022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90600" y="762000"/>
            <a:ext cx="7024744" cy="724936"/>
          </a:xfrm>
        </p:spPr>
        <p:txBody>
          <a:bodyPr/>
          <a:lstStyle/>
          <a:p>
            <a:r>
              <a:rPr lang="en-US" dirty="0" smtClean="0">
                <a:solidFill>
                  <a:srgbClr val="FF0000"/>
                </a:solidFill>
              </a:rPr>
              <a:t>Rhetorical Devices</a:t>
            </a:r>
          </a:p>
        </p:txBody>
      </p:sp>
      <p:sp>
        <p:nvSpPr>
          <p:cNvPr id="13315" name="Content Placeholder 2"/>
          <p:cNvSpPr>
            <a:spLocks noGrp="1"/>
          </p:cNvSpPr>
          <p:nvPr>
            <p:ph sz="quarter" idx="13"/>
          </p:nvPr>
        </p:nvSpPr>
        <p:spPr>
          <a:xfrm>
            <a:off x="1042416" y="1752600"/>
            <a:ext cx="3419856" cy="4053840"/>
          </a:xfrm>
        </p:spPr>
        <p:txBody>
          <a:bodyPr>
            <a:normAutofit fontScale="85000" lnSpcReduction="20000"/>
          </a:bodyPr>
          <a:lstStyle/>
          <a:p>
            <a:r>
              <a:rPr lang="en-US" sz="3100" dirty="0" smtClean="0"/>
              <a:t>Parallel Structure (aka Parallelism)</a:t>
            </a:r>
          </a:p>
          <a:p>
            <a:pPr marL="68580" indent="0">
              <a:buNone/>
            </a:pPr>
            <a:r>
              <a:rPr lang="en-US" dirty="0" smtClean="0"/>
              <a:t>Ex: Dogs </a:t>
            </a:r>
            <a:r>
              <a:rPr lang="en-US" dirty="0"/>
              <a:t>are great pets for the following reasons: they are loyal, they are loving and they are obedient. </a:t>
            </a:r>
            <a:br>
              <a:rPr lang="en-US" dirty="0"/>
            </a:br>
            <a:endParaRPr lang="en-US" dirty="0" smtClean="0"/>
          </a:p>
          <a:p>
            <a:r>
              <a:rPr lang="en-US" sz="3100" dirty="0" smtClean="0"/>
              <a:t>Allusion</a:t>
            </a:r>
          </a:p>
          <a:p>
            <a:pPr marL="68580" indent="0">
              <a:buNone/>
            </a:pPr>
            <a:r>
              <a:rPr lang="en-US" dirty="0" smtClean="0"/>
              <a:t>Ex: </a:t>
            </a:r>
            <a:r>
              <a:rPr lang="en-US" dirty="0"/>
              <a:t>“I thought the software would be useful, but it was a Trojan Horse.” </a:t>
            </a:r>
            <a:br>
              <a:rPr lang="en-US" dirty="0"/>
            </a:br>
            <a:endParaRPr lang="en-US" dirty="0" smtClean="0"/>
          </a:p>
        </p:txBody>
      </p:sp>
      <p:sp>
        <p:nvSpPr>
          <p:cNvPr id="13316" name="Content Placeholder 3"/>
          <p:cNvSpPr>
            <a:spLocks noGrp="1"/>
          </p:cNvSpPr>
          <p:nvPr>
            <p:ph sz="quarter" idx="14"/>
          </p:nvPr>
        </p:nvSpPr>
        <p:spPr>
          <a:xfrm>
            <a:off x="4645152" y="1752600"/>
            <a:ext cx="3419856" cy="4053839"/>
          </a:xfrm>
        </p:spPr>
        <p:txBody>
          <a:bodyPr>
            <a:normAutofit fontScale="92500" lnSpcReduction="20000"/>
          </a:bodyPr>
          <a:lstStyle/>
          <a:p>
            <a:r>
              <a:rPr lang="en-US" dirty="0" smtClean="0"/>
              <a:t>The repetition of words, phrases, and clauses in a sentence or paragraph used to emphasize an idea.</a:t>
            </a:r>
          </a:p>
          <a:p>
            <a:endParaRPr lang="en-US" dirty="0" smtClean="0"/>
          </a:p>
          <a:p>
            <a:r>
              <a:rPr lang="en-US" sz="2600" dirty="0" smtClean="0"/>
              <a:t>Allusions are often indirect or brief references to literature, mythology, Bible, or history</a:t>
            </a:r>
          </a:p>
        </p:txBody>
      </p:sp>
    </p:spTree>
    <p:extLst>
      <p:ext uri="{BB962C8B-B14F-4D97-AF65-F5344CB8AC3E}">
        <p14:creationId xmlns:p14="http://schemas.microsoft.com/office/powerpoint/2010/main" val="1470303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990600" y="533400"/>
            <a:ext cx="76961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Black"/>
              <a:buNone/>
            </a:pPr>
            <a:r>
              <a:rPr lang="en-US" sz="4000" b="0" i="0" u="none" strike="noStrike" cap="none" baseline="0" dirty="0">
                <a:solidFill>
                  <a:schemeClr val="dk1"/>
                </a:solidFill>
                <a:latin typeface="Arial Black"/>
                <a:ea typeface="Arial Black"/>
                <a:cs typeface="Arial Black"/>
                <a:sym typeface="Arial Black"/>
              </a:rPr>
              <a:t>Argument vs. Persuasion</a:t>
            </a:r>
          </a:p>
        </p:txBody>
      </p:sp>
      <p:sp>
        <p:nvSpPr>
          <p:cNvPr id="104" name="Shape 104"/>
          <p:cNvSpPr txBox="1">
            <a:spLocks noGrp="1"/>
          </p:cNvSpPr>
          <p:nvPr>
            <p:ph idx="1"/>
          </p:nvPr>
        </p:nvSpPr>
        <p:spPr>
          <a:xfrm>
            <a:off x="1219200" y="1524000"/>
            <a:ext cx="7619999" cy="4724400"/>
          </a:xfrm>
          <a:prstGeom prst="rect">
            <a:avLst/>
          </a:prstGeom>
          <a:noFill/>
          <a:ln>
            <a:noFill/>
          </a:ln>
        </p:spPr>
        <p:txBody>
          <a:bodyPr lIns="91425" tIns="45700" rIns="91425" bIns="45700" anchor="t" anchorCtr="0">
            <a:noAutofit/>
          </a:bodyPr>
          <a:lstStyle/>
          <a:p>
            <a:pPr marL="342900" marR="0" lvl="0" indent="-342900" algn="l" rtl="0">
              <a:spcBef>
                <a:spcPts val="800"/>
              </a:spcBef>
              <a:buClr>
                <a:schemeClr val="dk1"/>
              </a:buClr>
              <a:buSzPct val="25000"/>
              <a:buFont typeface="Calibri"/>
              <a:buNone/>
            </a:pPr>
            <a:r>
              <a:rPr lang="en-US" sz="2950" b="0" i="0" u="none" strike="noStrike" cap="none" baseline="0" dirty="0">
                <a:solidFill>
                  <a:schemeClr val="dk1"/>
                </a:solidFill>
                <a:latin typeface="Calibri"/>
                <a:ea typeface="Calibri"/>
                <a:cs typeface="Calibri"/>
                <a:sym typeface="Calibri"/>
              </a:rPr>
              <a:t>Argument (discover a truth)</a:t>
            </a:r>
            <a:r>
              <a:rPr lang="en-US" sz="3700" b="0" i="0" u="none" strike="noStrike" cap="none" baseline="0" dirty="0">
                <a:solidFill>
                  <a:schemeClr val="dk1"/>
                </a:solidFill>
                <a:latin typeface="Calibri"/>
                <a:ea typeface="Calibri"/>
                <a:cs typeface="Calibri"/>
                <a:sym typeface="Calibri"/>
              </a:rPr>
              <a:t>→</a:t>
            </a:r>
            <a:r>
              <a:rPr lang="en-US" sz="2950" b="0" i="0" u="none" strike="noStrike" cap="none" baseline="0" dirty="0">
                <a:solidFill>
                  <a:schemeClr val="dk1"/>
                </a:solidFill>
                <a:latin typeface="Calibri"/>
                <a:ea typeface="Calibri"/>
                <a:cs typeface="Calibri"/>
                <a:sym typeface="Calibri"/>
              </a:rPr>
              <a:t>conviction</a:t>
            </a:r>
          </a:p>
          <a:p>
            <a:pPr marL="342900" marR="0" lvl="0" indent="-342900" algn="l" rtl="0">
              <a:spcBef>
                <a:spcPts val="400"/>
              </a:spcBef>
              <a:buClr>
                <a:schemeClr val="dk1"/>
              </a:buClr>
              <a:buSzPct val="105263"/>
              <a:buFont typeface="Arial"/>
              <a:buChar char="•"/>
            </a:pPr>
            <a:r>
              <a:rPr lang="en-US" sz="1850" b="0" i="0" u="none" strike="noStrike" cap="none" baseline="0" dirty="0">
                <a:solidFill>
                  <a:schemeClr val="dk1"/>
                </a:solidFill>
                <a:latin typeface="Calibri"/>
                <a:ea typeface="Calibri"/>
                <a:cs typeface="Calibri"/>
                <a:sym typeface="Calibri"/>
              </a:rPr>
              <a:t>To discover some version of truth, using evidence and reasons.</a:t>
            </a:r>
          </a:p>
          <a:p>
            <a:pPr marL="342900" marR="0" lvl="0" indent="-342900" algn="l" rtl="0">
              <a:spcBef>
                <a:spcPts val="400"/>
              </a:spcBef>
              <a:buClr>
                <a:schemeClr val="dk1"/>
              </a:buClr>
              <a:buSzPct val="105263"/>
              <a:buFont typeface="Arial"/>
              <a:buChar char="•"/>
            </a:pPr>
            <a:r>
              <a:rPr lang="en-US" sz="1850" b="0" i="0" u="none" strike="noStrike" cap="none" baseline="0" dirty="0">
                <a:solidFill>
                  <a:schemeClr val="dk1"/>
                </a:solidFill>
                <a:latin typeface="Calibri"/>
                <a:ea typeface="Calibri"/>
                <a:cs typeface="Calibri"/>
                <a:sym typeface="Calibri"/>
              </a:rPr>
              <a:t>Leads audience towards conviction, an agreement that the claim is true or reasonable or that the course of action is desirable</a:t>
            </a:r>
          </a:p>
          <a:p>
            <a:pPr marL="342900" marR="0" lvl="0" indent="-342900" algn="l" rtl="0">
              <a:spcBef>
                <a:spcPts val="400"/>
              </a:spcBef>
              <a:buClr>
                <a:schemeClr val="dk1"/>
              </a:buClr>
              <a:buSzPct val="105263"/>
              <a:buFont typeface="Arial"/>
              <a:buChar char="•"/>
            </a:pPr>
            <a:r>
              <a:rPr lang="en-US" sz="1850" b="0" i="0" u="none" strike="noStrike" cap="none" baseline="0" dirty="0">
                <a:solidFill>
                  <a:schemeClr val="dk1"/>
                </a:solidFill>
                <a:latin typeface="Calibri"/>
                <a:ea typeface="Calibri"/>
                <a:cs typeface="Calibri"/>
                <a:sym typeface="Calibri"/>
              </a:rPr>
              <a:t>Writers argue to discover some truth.</a:t>
            </a:r>
          </a:p>
          <a:p>
            <a:endParaRPr lang="en-US" sz="1850" b="0" i="0" u="none" strike="noStrike" cap="none" baseline="0" dirty="0">
              <a:solidFill>
                <a:schemeClr val="dk1"/>
              </a:solidFill>
              <a:latin typeface="Calibri"/>
              <a:ea typeface="Calibri"/>
              <a:cs typeface="Calibri"/>
              <a:sym typeface="Calibri"/>
            </a:endParaRPr>
          </a:p>
          <a:p>
            <a:pPr marL="342900" marR="0" lvl="0" indent="-342900" algn="l" rtl="0">
              <a:spcBef>
                <a:spcPts val="800"/>
              </a:spcBef>
              <a:buClr>
                <a:schemeClr val="dk1"/>
              </a:buClr>
              <a:buSzPct val="25000"/>
              <a:buFont typeface="Calibri"/>
              <a:buNone/>
            </a:pPr>
            <a:r>
              <a:rPr lang="en-US" sz="2950" b="0" i="0" u="none" strike="noStrike" cap="none" baseline="0" dirty="0">
                <a:solidFill>
                  <a:schemeClr val="dk1"/>
                </a:solidFill>
                <a:latin typeface="Calibri"/>
                <a:ea typeface="Calibri"/>
                <a:cs typeface="Calibri"/>
                <a:sym typeface="Calibri"/>
              </a:rPr>
              <a:t>Persuasion (know a truth) </a:t>
            </a:r>
            <a:r>
              <a:rPr lang="en-US" sz="3700" b="0" i="0" u="none" strike="noStrike" cap="none" baseline="0" dirty="0">
                <a:solidFill>
                  <a:schemeClr val="dk1"/>
                </a:solidFill>
                <a:latin typeface="Calibri"/>
                <a:ea typeface="Calibri"/>
                <a:cs typeface="Calibri"/>
                <a:sym typeface="Calibri"/>
              </a:rPr>
              <a:t>→</a:t>
            </a:r>
            <a:r>
              <a:rPr lang="en-US" sz="2950" b="0" i="0" u="none" strike="noStrike" cap="none" baseline="0" dirty="0">
                <a:solidFill>
                  <a:schemeClr val="dk1"/>
                </a:solidFill>
                <a:latin typeface="Calibri"/>
                <a:ea typeface="Calibri"/>
                <a:cs typeface="Calibri"/>
                <a:sym typeface="Calibri"/>
              </a:rPr>
              <a:t>action</a:t>
            </a:r>
          </a:p>
          <a:p>
            <a:pPr marL="342900" marR="0" lvl="0" indent="-342900" algn="l" rtl="0">
              <a:spcBef>
                <a:spcPts val="400"/>
              </a:spcBef>
              <a:buClr>
                <a:schemeClr val="dk1"/>
              </a:buClr>
              <a:buSzPct val="105263"/>
              <a:buFont typeface="Arial"/>
              <a:buChar char="•"/>
            </a:pPr>
            <a:r>
              <a:rPr lang="en-US" sz="1850" b="0" i="0" u="none" strike="noStrike" cap="none" baseline="0" dirty="0">
                <a:solidFill>
                  <a:schemeClr val="dk1"/>
                </a:solidFill>
                <a:latin typeface="Calibri"/>
                <a:ea typeface="Calibri"/>
                <a:cs typeface="Calibri"/>
                <a:sym typeface="Calibri"/>
              </a:rPr>
              <a:t>Aims to change a point of view or to move others from conviction to action.</a:t>
            </a:r>
          </a:p>
          <a:p>
            <a:pPr marL="342900" marR="0" lvl="0" indent="-342900" algn="l" rtl="0">
              <a:spcBef>
                <a:spcPts val="400"/>
              </a:spcBef>
              <a:buClr>
                <a:schemeClr val="dk1"/>
              </a:buClr>
              <a:buSzPct val="105263"/>
              <a:buFont typeface="Arial"/>
              <a:buChar char="•"/>
            </a:pPr>
            <a:r>
              <a:rPr lang="en-US" sz="1850" b="0" i="0" u="none" strike="noStrike" cap="none" baseline="0" dirty="0">
                <a:solidFill>
                  <a:schemeClr val="dk1"/>
                </a:solidFill>
                <a:latin typeface="Calibri"/>
                <a:ea typeface="Calibri"/>
                <a:cs typeface="Calibri"/>
                <a:sym typeface="Calibri"/>
              </a:rPr>
              <a:t>Aggressively designed to change opinions through the use of both reason and other appropriate techniques.</a:t>
            </a:r>
          </a:p>
          <a:p>
            <a:pPr marL="342900" marR="0" lvl="0" indent="-342900" algn="l" rtl="0">
              <a:spcBef>
                <a:spcPts val="400"/>
              </a:spcBef>
              <a:buClr>
                <a:schemeClr val="dk1"/>
              </a:buClr>
              <a:buSzPct val="105263"/>
              <a:buFont typeface="Arial"/>
              <a:buChar char="•"/>
            </a:pPr>
            <a:r>
              <a:rPr lang="en-US" sz="1850" b="0" i="0" u="none" strike="noStrike" cap="none" baseline="0" dirty="0">
                <a:solidFill>
                  <a:schemeClr val="dk1"/>
                </a:solidFill>
                <a:latin typeface="Calibri"/>
                <a:ea typeface="Calibri"/>
                <a:cs typeface="Calibri"/>
                <a:sym typeface="Calibri"/>
              </a:rPr>
              <a:t>Writers persuade when they think they already know it.</a:t>
            </a:r>
          </a:p>
          <a:p>
            <a:endParaRPr lang="en-US" sz="1850" b="0" i="0" u="none" strike="noStrike" cap="none" baseline="0" dirty="0">
              <a:solidFill>
                <a:schemeClr val="dk1"/>
              </a:solidFill>
              <a:latin typeface="Calibri"/>
              <a:ea typeface="Calibri"/>
              <a:cs typeface="Calibri"/>
              <a:sym typeface="Calibri"/>
            </a:endParaRPr>
          </a:p>
          <a:p>
            <a:endParaRPr lang="en-US" sz="1850" b="0" i="0" u="none" strike="noStrike" cap="none" baseline="0" dirty="0">
              <a:solidFill>
                <a:schemeClr val="dk1"/>
              </a:solidFill>
              <a:latin typeface="Calibri"/>
              <a:ea typeface="Calibri"/>
              <a:cs typeface="Calibri"/>
              <a:sym typeface="Calibri"/>
            </a:endParaRPr>
          </a:p>
        </p:txBody>
      </p:sp>
      <p:sp>
        <p:nvSpPr>
          <p:cNvPr id="105" name="Shape 105"/>
          <p:cNvSpPr/>
          <p:nvPr/>
        </p:nvSpPr>
        <p:spPr>
          <a:xfrm>
            <a:off x="0" y="0"/>
            <a:ext cx="857250" cy="6858000"/>
          </a:xfrm>
          <a:prstGeom prst="rect">
            <a:avLst/>
          </a:prstGeom>
          <a:blipFill>
            <a:blip r:embed="rId3"/>
            <a:stretch>
              <a:fillRect/>
            </a:stretch>
          </a:blipFill>
        </p:spPr>
      </p:sp>
      <p:sp>
        <p:nvSpPr>
          <p:cNvPr id="106" name="Shape 106"/>
          <p:cNvSpPr/>
          <p:nvPr/>
        </p:nvSpPr>
        <p:spPr>
          <a:xfrm>
            <a:off x="2438400" y="0"/>
            <a:ext cx="4571999" cy="895350"/>
          </a:xfrm>
          <a:prstGeom prst="rect">
            <a:avLst/>
          </a:prstGeom>
          <a:blipFill>
            <a:blip r:embed="rId4"/>
            <a:stretch>
              <a:fillRect/>
            </a:stretch>
          </a:blipFill>
        </p:spPr>
      </p:sp>
    </p:spTree>
    <p:extLst>
      <p:ext uri="{BB962C8B-B14F-4D97-AF65-F5344CB8AC3E}">
        <p14:creationId xmlns:p14="http://schemas.microsoft.com/office/powerpoint/2010/main" val="1815237060"/>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solidFill>
                  <a:srgbClr val="FF0000"/>
                </a:solidFill>
              </a:rPr>
              <a:t>Rhetorical devices</a:t>
            </a:r>
            <a:endParaRPr lang="en-US" smtClean="0"/>
          </a:p>
        </p:txBody>
      </p:sp>
      <p:sp>
        <p:nvSpPr>
          <p:cNvPr id="14339" name="Content Placeholder 2"/>
          <p:cNvSpPr>
            <a:spLocks noGrp="1"/>
          </p:cNvSpPr>
          <p:nvPr>
            <p:ph sz="quarter" idx="13"/>
          </p:nvPr>
        </p:nvSpPr>
        <p:spPr/>
        <p:txBody>
          <a:bodyPr>
            <a:normAutofit/>
          </a:bodyPr>
          <a:lstStyle/>
          <a:p>
            <a:pPr eaLnBrk="1" hangingPunct="1"/>
            <a:r>
              <a:rPr lang="en-US" dirty="0" smtClean="0"/>
              <a:t>Figurative Language – metaphor, simile, imagery</a:t>
            </a:r>
          </a:p>
          <a:p>
            <a:pPr marL="68580" indent="0">
              <a:buNone/>
            </a:pPr>
            <a:r>
              <a:rPr lang="en-US" sz="1800" dirty="0"/>
              <a:t>Is it that insidious smile with which our petition has been lately received? Trust it not, sir; it will prove a snare to your feet. </a:t>
            </a:r>
            <a:endParaRPr lang="en-US" sz="1800" dirty="0" smtClean="0"/>
          </a:p>
          <a:p>
            <a:pPr marL="68580" indent="0">
              <a:buNone/>
            </a:pPr>
            <a:endParaRPr lang="en-US" sz="1800" dirty="0" smtClean="0"/>
          </a:p>
          <a:p>
            <a:pPr marL="68580" indent="0">
              <a:buNone/>
            </a:pPr>
            <a:endParaRPr lang="en-US" dirty="0"/>
          </a:p>
          <a:p>
            <a:pPr marL="68580" indent="0">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14340" name="Content Placeholder 3"/>
          <p:cNvSpPr>
            <a:spLocks noGrp="1"/>
          </p:cNvSpPr>
          <p:nvPr>
            <p:ph sz="quarter" idx="14"/>
          </p:nvPr>
        </p:nvSpPr>
        <p:spPr/>
        <p:txBody>
          <a:bodyPr/>
          <a:lstStyle/>
          <a:p>
            <a:pPr eaLnBrk="1" hangingPunct="1"/>
            <a:r>
              <a:rPr lang="en-US" dirty="0" smtClean="0"/>
              <a:t>Used to create pathos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121741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33400" y="1752600"/>
            <a:ext cx="4038600" cy="4525963"/>
          </a:xfrm>
          <a:prstGeom prst="rect">
            <a:avLst/>
          </a:prstGeom>
        </p:spPr>
        <p:txBody>
          <a:bodyPr rtlCol="0">
            <a:normAutofit/>
          </a:bodyPr>
          <a:lstStyle/>
          <a:p>
            <a:pPr eaLnBrk="1" fontAlgn="auto" hangingPunct="1">
              <a:spcAft>
                <a:spcPts val="0"/>
              </a:spcAft>
              <a:buFont typeface="Arial" pitchFamily="34" charset="0"/>
              <a:buChar char="•"/>
              <a:defRPr/>
            </a:pPr>
            <a:r>
              <a:rPr lang="en-US" dirty="0" smtClean="0"/>
              <a:t>Rhetorical Question</a:t>
            </a:r>
          </a:p>
          <a:p>
            <a:pPr>
              <a:buFont typeface="Arial" pitchFamily="34" charset="0"/>
              <a:buChar char="•"/>
              <a:defRPr/>
            </a:pPr>
            <a:r>
              <a:rPr lang="en-US" sz="1800" dirty="0" smtClean="0"/>
              <a:t>Ex: </a:t>
            </a:r>
            <a:r>
              <a:rPr lang="en-US" sz="1800" dirty="0"/>
              <a:t>Shall we acquire the means of effectual resistance, by lying supinely on our backs, and hugging the delusive phantom of hope, until our enemies shall have bound us hand and foot? </a:t>
            </a:r>
            <a:endParaRPr lang="en-US" sz="1800" dirty="0" smtClean="0"/>
          </a:p>
          <a:p>
            <a:pPr>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4" name="Content Placeholder 3"/>
          <p:cNvSpPr>
            <a:spLocks noGrp="1"/>
          </p:cNvSpPr>
          <p:nvPr>
            <p:ph sz="half" idx="4294967295"/>
          </p:nvPr>
        </p:nvSpPr>
        <p:spPr>
          <a:xfrm>
            <a:off x="4648200" y="1600200"/>
            <a:ext cx="4038600" cy="4525963"/>
          </a:xfrm>
          <a:prstGeom prst="rect">
            <a:avLst/>
          </a:prstGeom>
        </p:spPr>
        <p:txBody>
          <a:bodyPr rtlCol="0">
            <a:normAutofit/>
          </a:bodyPr>
          <a:lstStyle/>
          <a:p>
            <a:pPr eaLnBrk="1" fontAlgn="auto" hangingPunct="1">
              <a:spcAft>
                <a:spcPts val="0"/>
              </a:spcAft>
              <a:buFont typeface="Arial" pitchFamily="34" charset="0"/>
              <a:buChar char="•"/>
              <a:defRPr/>
            </a:pPr>
            <a:r>
              <a:rPr lang="en-US" dirty="0" smtClean="0"/>
              <a:t>A rhetorical </a:t>
            </a:r>
            <a:r>
              <a:rPr lang="en-US" u="sng" dirty="0" smtClean="0">
                <a:hlinkClick r:id="rId2"/>
              </a:rPr>
              <a:t>question</a:t>
            </a:r>
            <a:r>
              <a:rPr lang="en-US" dirty="0" smtClean="0"/>
              <a:t> is one that requires no answer because the answer is obvious and doesn't need to be stated . The speaker (of the rhetorical question) is not looking for an answer but is making some kind of a point, as in an argument.</a:t>
            </a:r>
          </a:p>
          <a:p>
            <a:pPr eaLnBrk="1" fontAlgn="auto" hangingPunct="1">
              <a:spcAft>
                <a:spcPts val="0"/>
              </a:spcAft>
              <a:buFont typeface="Arial" pitchFamily="34" charset="0"/>
              <a:buChar char="•"/>
              <a:defRPr/>
            </a:pPr>
            <a:endParaRPr lang="en-US" dirty="0" smtClean="0"/>
          </a:p>
        </p:txBody>
      </p:sp>
      <p:sp>
        <p:nvSpPr>
          <p:cNvPr id="2" name="Title 1"/>
          <p:cNvSpPr>
            <a:spLocks noGrp="1"/>
          </p:cNvSpPr>
          <p:nvPr>
            <p:ph type="title"/>
          </p:nvPr>
        </p:nvSpPr>
        <p:spPr>
          <a:xfrm>
            <a:off x="914400" y="762000"/>
            <a:ext cx="7024744" cy="724936"/>
          </a:xfrm>
        </p:spPr>
        <p:txBody>
          <a:bodyPr/>
          <a:lstStyle/>
          <a:p>
            <a:endParaRPr lang="en-US" dirty="0"/>
          </a:p>
        </p:txBody>
      </p:sp>
    </p:spTree>
    <p:extLst>
      <p:ext uri="{BB962C8B-B14F-4D97-AF65-F5344CB8AC3E}">
        <p14:creationId xmlns:p14="http://schemas.microsoft.com/office/powerpoint/2010/main" val="345763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990600" y="274637"/>
            <a:ext cx="76961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Black"/>
              <a:buNone/>
            </a:pPr>
            <a:r>
              <a:rPr lang="en-US" sz="3600" b="0" i="0" u="none" strike="noStrike" cap="none" baseline="0">
                <a:solidFill>
                  <a:schemeClr val="dk1"/>
                </a:solidFill>
                <a:latin typeface="Arial Black"/>
                <a:ea typeface="Arial Black"/>
                <a:cs typeface="Arial Black"/>
                <a:sym typeface="Arial Black"/>
              </a:rPr>
              <a:t>What Is the Purpose of Argument?</a:t>
            </a:r>
          </a:p>
        </p:txBody>
      </p:sp>
      <p:sp>
        <p:nvSpPr>
          <p:cNvPr id="113" name="Shape 113"/>
          <p:cNvSpPr txBox="1">
            <a:spLocks noGrp="1"/>
          </p:cNvSpPr>
          <p:nvPr>
            <p:ph idx="1"/>
          </p:nvPr>
        </p:nvSpPr>
        <p:spPr>
          <a:xfrm>
            <a:off x="1295400" y="1600200"/>
            <a:ext cx="7391399" cy="4525963"/>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5555"/>
              <a:buFont typeface="Arial"/>
              <a:buChar char="•"/>
            </a:pPr>
            <a:r>
              <a:rPr lang="en-US" sz="2950" b="0" i="0" u="none" strike="noStrike" cap="none" baseline="0" dirty="0">
                <a:solidFill>
                  <a:schemeClr val="dk1"/>
                </a:solidFill>
                <a:latin typeface="Calibri"/>
                <a:ea typeface="Calibri"/>
                <a:cs typeface="Calibri"/>
                <a:sym typeface="Calibri"/>
              </a:rPr>
              <a:t>All language has an argumentative edge that aims to make a point.</a:t>
            </a:r>
          </a:p>
          <a:p>
            <a:endParaRPr lang="en-US" sz="2950" b="0" i="0" u="none" strike="noStrike" cap="none" baseline="0" dirty="0">
              <a:solidFill>
                <a:schemeClr val="dk1"/>
              </a:solidFill>
              <a:latin typeface="Calibri"/>
              <a:ea typeface="Calibri"/>
              <a:cs typeface="Calibri"/>
              <a:sym typeface="Calibri"/>
            </a:endParaRPr>
          </a:p>
          <a:p>
            <a:pPr marL="342900" marR="0" lvl="0" indent="-342900" algn="l" rtl="0">
              <a:spcBef>
                <a:spcPts val="640"/>
              </a:spcBef>
              <a:buClr>
                <a:schemeClr val="dk1"/>
              </a:buClr>
              <a:buSzPct val="105555"/>
              <a:buFont typeface="Arial"/>
              <a:buChar char="•"/>
            </a:pPr>
            <a:r>
              <a:rPr lang="en-US" sz="2950" b="0" i="0" u="none" strike="noStrike" cap="none" baseline="0" dirty="0">
                <a:solidFill>
                  <a:schemeClr val="dk1"/>
                </a:solidFill>
                <a:latin typeface="Calibri"/>
                <a:ea typeface="Calibri"/>
                <a:cs typeface="Calibri"/>
                <a:sym typeface="Calibri"/>
              </a:rPr>
              <a:t>Argument seeks “…to invite others to enter a space of mutual regard and exploration” (7).</a:t>
            </a:r>
          </a:p>
          <a:p>
            <a:endParaRPr lang="en-US" sz="2950" b="0" i="0" u="none" strike="noStrike" cap="none" baseline="0" dirty="0">
              <a:solidFill>
                <a:schemeClr val="dk1"/>
              </a:solidFill>
              <a:latin typeface="Calibri"/>
              <a:ea typeface="Calibri"/>
              <a:cs typeface="Calibri"/>
              <a:sym typeface="Calibri"/>
            </a:endParaRPr>
          </a:p>
          <a:p>
            <a:pPr marL="342900" marR="0" lvl="0" indent="-342900" algn="l" rtl="0">
              <a:spcBef>
                <a:spcPts val="640"/>
              </a:spcBef>
              <a:buClr>
                <a:schemeClr val="dk1"/>
              </a:buClr>
              <a:buSzPct val="105555"/>
              <a:buFont typeface="Arial"/>
              <a:buChar char="•"/>
            </a:pPr>
            <a:r>
              <a:rPr lang="en-US" sz="2950" b="0" i="0" u="none" strike="noStrike" cap="none" baseline="0" dirty="0">
                <a:solidFill>
                  <a:schemeClr val="dk1"/>
                </a:solidFill>
                <a:latin typeface="Calibri"/>
                <a:ea typeface="Calibri"/>
                <a:cs typeface="Calibri"/>
                <a:sym typeface="Calibri"/>
              </a:rPr>
              <a:t>While arguments are aimed at winning, they also may also intend </a:t>
            </a:r>
            <a:r>
              <a:rPr lang="en-US" sz="2950" b="0" i="1" u="none" strike="noStrike" cap="none" baseline="0" dirty="0">
                <a:solidFill>
                  <a:schemeClr val="dk1"/>
                </a:solidFill>
                <a:latin typeface="Calibri"/>
                <a:ea typeface="Calibri"/>
                <a:cs typeface="Calibri"/>
                <a:sym typeface="Calibri"/>
              </a:rPr>
              <a:t>to inform</a:t>
            </a:r>
            <a:r>
              <a:rPr lang="en-US" sz="2950" b="0" i="0" u="none" strike="noStrike" cap="none" baseline="0" dirty="0">
                <a:solidFill>
                  <a:schemeClr val="dk1"/>
                </a:solidFill>
                <a:latin typeface="Calibri"/>
                <a:ea typeface="Calibri"/>
                <a:cs typeface="Calibri"/>
                <a:sym typeface="Calibri"/>
              </a:rPr>
              <a:t>, </a:t>
            </a:r>
            <a:r>
              <a:rPr lang="en-US" sz="2950" b="0" i="1" u="none" strike="noStrike" cap="none" baseline="0" dirty="0">
                <a:solidFill>
                  <a:schemeClr val="dk1"/>
                </a:solidFill>
                <a:latin typeface="Calibri"/>
                <a:ea typeface="Calibri"/>
                <a:cs typeface="Calibri"/>
                <a:sym typeface="Calibri"/>
              </a:rPr>
              <a:t>to convince</a:t>
            </a:r>
            <a:r>
              <a:rPr lang="en-US" sz="2950" b="0" i="0" u="none" strike="noStrike" cap="none" baseline="0" dirty="0">
                <a:solidFill>
                  <a:schemeClr val="dk1"/>
                </a:solidFill>
                <a:latin typeface="Calibri"/>
                <a:ea typeface="Calibri"/>
                <a:cs typeface="Calibri"/>
                <a:sym typeface="Calibri"/>
              </a:rPr>
              <a:t>, </a:t>
            </a:r>
            <a:r>
              <a:rPr lang="en-US" sz="2950" b="0" i="1" u="none" strike="noStrike" cap="none" baseline="0" dirty="0">
                <a:solidFill>
                  <a:schemeClr val="dk1"/>
                </a:solidFill>
                <a:latin typeface="Calibri"/>
                <a:ea typeface="Calibri"/>
                <a:cs typeface="Calibri"/>
                <a:sym typeface="Calibri"/>
              </a:rPr>
              <a:t>to explore</a:t>
            </a:r>
            <a:r>
              <a:rPr lang="en-US" sz="2950" b="0" i="0" u="none" strike="noStrike" cap="none" baseline="0" dirty="0">
                <a:solidFill>
                  <a:schemeClr val="dk1"/>
                </a:solidFill>
                <a:latin typeface="Calibri"/>
                <a:ea typeface="Calibri"/>
                <a:cs typeface="Calibri"/>
                <a:sym typeface="Calibri"/>
              </a:rPr>
              <a:t>, and </a:t>
            </a:r>
            <a:r>
              <a:rPr lang="en-US" sz="2950" b="0" i="1" u="none" strike="noStrike" cap="none" baseline="0" dirty="0">
                <a:solidFill>
                  <a:schemeClr val="dk1"/>
                </a:solidFill>
                <a:latin typeface="Calibri"/>
                <a:ea typeface="Calibri"/>
                <a:cs typeface="Calibri"/>
                <a:sym typeface="Calibri"/>
              </a:rPr>
              <a:t>to make decisions</a:t>
            </a:r>
            <a:r>
              <a:rPr lang="en-US" sz="2950" b="0" i="0" u="none" strike="noStrike" cap="none" baseline="0" dirty="0">
                <a:solidFill>
                  <a:schemeClr val="dk1"/>
                </a:solidFill>
                <a:latin typeface="Calibri"/>
                <a:ea typeface="Calibri"/>
                <a:cs typeface="Calibri"/>
                <a:sym typeface="Calibri"/>
              </a:rPr>
              <a:t>.</a:t>
            </a:r>
          </a:p>
        </p:txBody>
      </p:sp>
      <p:sp>
        <p:nvSpPr>
          <p:cNvPr id="114" name="Shape 114"/>
          <p:cNvSpPr/>
          <p:nvPr/>
        </p:nvSpPr>
        <p:spPr>
          <a:xfrm>
            <a:off x="0" y="0"/>
            <a:ext cx="857250" cy="6858000"/>
          </a:xfrm>
          <a:prstGeom prst="rect">
            <a:avLst/>
          </a:prstGeom>
          <a:blipFill>
            <a:blip r:embed="rId3"/>
            <a:stretch>
              <a:fillRect/>
            </a:stretch>
          </a:blipFill>
        </p:spPr>
      </p:sp>
    </p:spTree>
    <p:extLst>
      <p:ext uri="{BB962C8B-B14F-4D97-AF65-F5344CB8AC3E}">
        <p14:creationId xmlns:p14="http://schemas.microsoft.com/office/powerpoint/2010/main" val="4008783777"/>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990600" y="533400"/>
            <a:ext cx="76961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Black"/>
              <a:buNone/>
            </a:pPr>
            <a:r>
              <a:rPr lang="en-US" sz="4000" b="0" i="0" u="none" strike="noStrike" cap="none" baseline="0">
                <a:solidFill>
                  <a:schemeClr val="dk1"/>
                </a:solidFill>
                <a:latin typeface="Arial Black"/>
                <a:ea typeface="Arial Black"/>
                <a:cs typeface="Arial Black"/>
                <a:sym typeface="Arial Black"/>
              </a:rPr>
              <a:t>Arguments to Convince</a:t>
            </a:r>
          </a:p>
        </p:txBody>
      </p:sp>
      <p:sp>
        <p:nvSpPr>
          <p:cNvPr id="142" name="Shape 142"/>
          <p:cNvSpPr txBox="1">
            <a:spLocks noGrp="1"/>
          </p:cNvSpPr>
          <p:nvPr>
            <p:ph idx="1"/>
          </p:nvPr>
        </p:nvSpPr>
        <p:spPr>
          <a:xfrm>
            <a:off x="990600" y="1600200"/>
            <a:ext cx="7696199" cy="4525963"/>
          </a:xfrm>
          <a:prstGeom prst="rect">
            <a:avLst/>
          </a:prstGeom>
          <a:noFill/>
          <a:ln>
            <a:noFill/>
          </a:ln>
        </p:spPr>
        <p:txBody>
          <a:bodyPr lIns="91425" tIns="45700" rIns="91425" bIns="45700" anchor="t" anchorCtr="0">
            <a:noAutofit/>
          </a:bodyPr>
          <a:lstStyle/>
          <a:p>
            <a:pPr marL="342900" marR="0" lvl="0" indent="-342900" algn="l" rtl="0">
              <a:spcBef>
                <a:spcPts val="480"/>
              </a:spcBef>
              <a:buClr>
                <a:schemeClr val="dk1"/>
              </a:buClr>
              <a:buSzPct val="25000"/>
              <a:buFont typeface="Calibri"/>
              <a:buNone/>
            </a:pPr>
            <a:r>
              <a:rPr lang="en-US" sz="2400" b="0" i="1" u="none" strike="noStrike" cap="none" baseline="0">
                <a:solidFill>
                  <a:schemeClr val="dk1"/>
                </a:solidFill>
                <a:latin typeface="Calibri"/>
                <a:ea typeface="Calibri"/>
                <a:cs typeface="Calibri"/>
                <a:sym typeface="Calibri"/>
              </a:rPr>
              <a:t>Among employed 19-to 31-year-old high school graduates who did not go to college, more than 30 percent had not been in their position for even a year.  Another 12 percent had only one year of tenure.  The pattern was much the same for women who had remained in the labor force for the four years prior to the survey.  These are adults who, for a variety of reasons—a lack of skills, training, or disposition—have not managed to secure “adult” jobs.</a:t>
            </a:r>
          </a:p>
          <a:p>
            <a:pPr marL="342900" marR="0" lvl="0" indent="-342900" algn="r" rtl="0">
              <a:spcBef>
                <a:spcPts val="480"/>
              </a:spcBef>
              <a:buClr>
                <a:schemeClr val="dk1"/>
              </a:buClr>
              <a:buSzPct val="25000"/>
              <a:buFont typeface="Calibri"/>
              <a:buNone/>
            </a:pPr>
            <a:r>
              <a:rPr lang="en-US" sz="2400" b="0" i="1" u="none" strike="noStrike" cap="none" baseline="0">
                <a:solidFill>
                  <a:schemeClr val="dk1"/>
                </a:solidFill>
                <a:latin typeface="Calibri"/>
                <a:ea typeface="Calibri"/>
                <a:cs typeface="Calibri"/>
                <a:sym typeface="Calibri"/>
              </a:rPr>
              <a:t>--Paul Osterman, “Getting Started”</a:t>
            </a:r>
          </a:p>
          <a:p>
            <a:endParaRPr lang="en-US" sz="2400" b="0" i="1" u="none" strike="noStrike" cap="none" baseline="0">
              <a:solidFill>
                <a:schemeClr val="dk1"/>
              </a:solidFill>
              <a:latin typeface="Calibri"/>
              <a:ea typeface="Calibri"/>
              <a:cs typeface="Calibri"/>
              <a:sym typeface="Calibri"/>
            </a:endParaRPr>
          </a:p>
          <a:p>
            <a:pPr marL="342900" marR="0" lvl="0" indent="-342900" algn="l" rtl="0">
              <a:spcBef>
                <a:spcPts val="480"/>
              </a:spcBef>
              <a:buClr>
                <a:schemeClr val="dk1"/>
              </a:buClr>
              <a:buSzPct val="25000"/>
              <a:buFont typeface="Calibri"/>
              <a:buNone/>
            </a:pPr>
            <a:r>
              <a:rPr lang="en-US" sz="2400" b="0" i="0" u="none" strike="noStrike" cap="none" baseline="0">
                <a:solidFill>
                  <a:schemeClr val="dk1"/>
                </a:solidFill>
                <a:latin typeface="Calibri"/>
                <a:ea typeface="Calibri"/>
                <a:cs typeface="Calibri"/>
                <a:sym typeface="Calibri"/>
              </a:rPr>
              <a:t>What is the argument?  The current job situation is NOT tolerable and it is worthy of concern.</a:t>
            </a:r>
          </a:p>
        </p:txBody>
      </p:sp>
      <p:sp>
        <p:nvSpPr>
          <p:cNvPr id="140" name="Shape 140"/>
          <p:cNvSpPr/>
          <p:nvPr/>
        </p:nvSpPr>
        <p:spPr>
          <a:xfrm>
            <a:off x="0" y="0"/>
            <a:ext cx="857250" cy="6858000"/>
          </a:xfrm>
          <a:prstGeom prst="rect">
            <a:avLst/>
          </a:prstGeom>
          <a:blipFill>
            <a:blip r:embed="rId3"/>
            <a:stretch>
              <a:fillRect/>
            </a:stretch>
          </a:blipFill>
        </p:spPr>
      </p:sp>
      <p:sp>
        <p:nvSpPr>
          <p:cNvPr id="141" name="Shape 141"/>
          <p:cNvSpPr/>
          <p:nvPr/>
        </p:nvSpPr>
        <p:spPr>
          <a:xfrm>
            <a:off x="2438400" y="0"/>
            <a:ext cx="4571999" cy="895350"/>
          </a:xfrm>
          <a:prstGeom prst="rect">
            <a:avLst/>
          </a:prstGeom>
          <a:blipFill>
            <a:blip r:embed="rId4"/>
            <a:stretch>
              <a:fillRect/>
            </a:stretch>
          </a:blipFill>
        </p:spPr>
      </p:sp>
    </p:spTree>
    <p:extLst>
      <p:ext uri="{BB962C8B-B14F-4D97-AF65-F5344CB8AC3E}">
        <p14:creationId xmlns:p14="http://schemas.microsoft.com/office/powerpoint/2010/main" val="3680713168"/>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990600" y="533400"/>
            <a:ext cx="76961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Black"/>
              <a:buNone/>
            </a:pPr>
            <a:r>
              <a:rPr lang="en-US" sz="4000" b="0" i="0" u="none" strike="noStrike" cap="none" baseline="0">
                <a:solidFill>
                  <a:schemeClr val="dk1"/>
                </a:solidFill>
                <a:latin typeface="Arial Black"/>
                <a:ea typeface="Arial Black"/>
                <a:cs typeface="Arial Black"/>
                <a:sym typeface="Arial Black"/>
              </a:rPr>
              <a:t>Arguments to Inform</a:t>
            </a:r>
          </a:p>
        </p:txBody>
      </p:sp>
      <p:sp>
        <p:nvSpPr>
          <p:cNvPr id="133" name="Shape 133"/>
          <p:cNvSpPr txBox="1">
            <a:spLocks noGrp="1"/>
          </p:cNvSpPr>
          <p:nvPr>
            <p:ph idx="1"/>
          </p:nvPr>
        </p:nvSpPr>
        <p:spPr>
          <a:xfrm>
            <a:off x="990600" y="1600200"/>
            <a:ext cx="7696199" cy="4525963"/>
          </a:xfrm>
          <a:prstGeom prst="rect">
            <a:avLst/>
          </a:prstGeom>
          <a:noFill/>
          <a:ln>
            <a:noFill/>
          </a:ln>
        </p:spPr>
        <p:txBody>
          <a:bodyPr lIns="91425" tIns="45700" rIns="91425" bIns="45700" anchor="t" anchorCtr="0">
            <a:noAutofit/>
          </a:bodyPr>
          <a:lstStyle/>
          <a:p>
            <a:pPr marL="342900" marR="0" lvl="0" indent="-342900" algn="l" rtl="0">
              <a:spcBef>
                <a:spcPts val="480"/>
              </a:spcBef>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This is a woman who in 1939 could advise her admirers that they were missing the point, that their appreciation of her famous flowers was merely sentimental.  “When I paint a red hill,” she observed coolly in the catalogue for an exhibition that year, “you say it is too bad that I don’t always paint flowers. A flower touches almost everyone’s heart.  A red hill doesn’t touch everyone’s heart.”</a:t>
            </a:r>
          </a:p>
          <a:p>
            <a:pPr marL="342900" marR="0" lvl="0" indent="-342900" algn="r" rtl="0">
              <a:spcBef>
                <a:spcPts val="480"/>
              </a:spcBef>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--Joan </a:t>
            </a:r>
            <a:r>
              <a:rPr lang="en-US" sz="2400" b="0" i="0" u="none" strike="noStrike" cap="none" baseline="0" dirty="0" err="1">
                <a:solidFill>
                  <a:schemeClr val="dk1"/>
                </a:solidFill>
                <a:latin typeface="Calibri"/>
                <a:ea typeface="Calibri"/>
                <a:cs typeface="Calibri"/>
                <a:sym typeface="Calibri"/>
              </a:rPr>
              <a:t>Didion</a:t>
            </a:r>
            <a:r>
              <a:rPr lang="en-US" sz="2400" b="0" i="0" u="none" strike="noStrike" cap="none" baseline="0" dirty="0">
                <a:solidFill>
                  <a:schemeClr val="dk1"/>
                </a:solidFill>
                <a:latin typeface="Calibri"/>
                <a:ea typeface="Calibri"/>
                <a:cs typeface="Calibri"/>
                <a:sym typeface="Calibri"/>
              </a:rPr>
              <a:t>, “Georgia O’Keeffe”</a:t>
            </a:r>
          </a:p>
          <a:p>
            <a:endParaRPr lang="en-US" sz="2400" b="0" i="0" u="none" strike="noStrike" cap="none" baseline="0" dirty="0">
              <a:solidFill>
                <a:schemeClr val="dk1"/>
              </a:solidFill>
              <a:latin typeface="Calibri"/>
              <a:ea typeface="Calibri"/>
              <a:cs typeface="Calibri"/>
              <a:sym typeface="Calibri"/>
            </a:endParaRPr>
          </a:p>
          <a:p>
            <a:pPr marL="342900" marR="0" lvl="0" indent="-342900" algn="l" rtl="0">
              <a:spcBef>
                <a:spcPts val="480"/>
              </a:spcBef>
              <a:buClr>
                <a:schemeClr val="dk1"/>
              </a:buClr>
              <a:buSzPct val="25000"/>
              <a:buFont typeface="Calibri"/>
              <a:buNone/>
            </a:pPr>
            <a:r>
              <a:rPr lang="en-US" sz="2400" b="0" i="1" u="none" strike="noStrike" cap="none" baseline="0" dirty="0">
                <a:solidFill>
                  <a:schemeClr val="dk1"/>
                </a:solidFill>
                <a:latin typeface="Calibri"/>
                <a:ea typeface="Calibri"/>
                <a:cs typeface="Calibri"/>
                <a:sym typeface="Calibri"/>
              </a:rPr>
              <a:t>What is the argument here? </a:t>
            </a:r>
            <a:r>
              <a:rPr lang="en-US" sz="2400" b="0" i="1" u="none" strike="noStrike" cap="none" baseline="0" dirty="0" err="1">
                <a:solidFill>
                  <a:schemeClr val="dk1"/>
                </a:solidFill>
                <a:latin typeface="Calibri"/>
                <a:ea typeface="Calibri"/>
                <a:cs typeface="Calibri"/>
                <a:sym typeface="Calibri"/>
              </a:rPr>
              <a:t>Didion</a:t>
            </a:r>
            <a:r>
              <a:rPr lang="en-US" sz="2400" b="0" i="1" u="none" strike="noStrike" cap="none" baseline="0" dirty="0">
                <a:solidFill>
                  <a:schemeClr val="dk1"/>
                </a:solidFill>
                <a:latin typeface="Calibri"/>
                <a:ea typeface="Calibri"/>
                <a:cs typeface="Calibri"/>
                <a:sym typeface="Calibri"/>
              </a:rPr>
              <a:t> argues that readers should pay closer attention to all the work of this artist.  </a:t>
            </a:r>
          </a:p>
        </p:txBody>
      </p:sp>
      <p:sp>
        <p:nvSpPr>
          <p:cNvPr id="131" name="Shape 131"/>
          <p:cNvSpPr/>
          <p:nvPr/>
        </p:nvSpPr>
        <p:spPr>
          <a:xfrm>
            <a:off x="0" y="0"/>
            <a:ext cx="857250" cy="6858000"/>
          </a:xfrm>
          <a:prstGeom prst="rect">
            <a:avLst/>
          </a:prstGeom>
          <a:blipFill>
            <a:blip r:embed="rId3"/>
            <a:stretch>
              <a:fillRect/>
            </a:stretch>
          </a:blipFill>
        </p:spPr>
      </p:sp>
      <p:sp>
        <p:nvSpPr>
          <p:cNvPr id="132" name="Shape 132"/>
          <p:cNvSpPr/>
          <p:nvPr/>
        </p:nvSpPr>
        <p:spPr>
          <a:xfrm>
            <a:off x="2438400" y="0"/>
            <a:ext cx="4571999" cy="895350"/>
          </a:xfrm>
          <a:prstGeom prst="rect">
            <a:avLst/>
          </a:prstGeom>
          <a:blipFill>
            <a:blip r:embed="rId4"/>
            <a:stretch>
              <a:fillRect/>
            </a:stretch>
          </a:blipFill>
        </p:spPr>
      </p:sp>
    </p:spTree>
    <p:extLst>
      <p:ext uri="{BB962C8B-B14F-4D97-AF65-F5344CB8AC3E}">
        <p14:creationId xmlns:p14="http://schemas.microsoft.com/office/powerpoint/2010/main" val="2327908136"/>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a:solidFill>
              <a:schemeClr val="tx1"/>
            </a:solidFill>
            <a:miter lim="800000"/>
            <a:headEnd/>
            <a:tailEnd/>
          </a:ln>
        </p:spPr>
        <p:txBody>
          <a:bodyPr/>
          <a:lstStyle/>
          <a:p>
            <a:pPr eaLnBrk="1" hangingPunct="1"/>
            <a:r>
              <a:rPr lang="en-US" smtClean="0"/>
              <a:t>The Role of Your Audience</a:t>
            </a:r>
          </a:p>
        </p:txBody>
      </p:sp>
      <p:sp>
        <p:nvSpPr>
          <p:cNvPr id="7171" name="Rectangle 3"/>
          <p:cNvSpPr>
            <a:spLocks noGrp="1" noChangeArrowheads="1"/>
          </p:cNvSpPr>
          <p:nvPr>
            <p:ph idx="1"/>
          </p:nvPr>
        </p:nvSpPr>
        <p:spPr/>
        <p:txBody>
          <a:bodyPr>
            <a:normAutofit fontScale="92500" lnSpcReduction="20000"/>
          </a:bodyPr>
          <a:lstStyle/>
          <a:p>
            <a:pPr eaLnBrk="1" hangingPunct="1">
              <a:lnSpc>
                <a:spcPct val="80000"/>
              </a:lnSpc>
            </a:pPr>
            <a:r>
              <a:rPr lang="en-US" sz="2000" smtClean="0"/>
              <a:t>Understanding your audience is key to effective writing of all kinds, especially persuasive writing</a:t>
            </a:r>
          </a:p>
          <a:p>
            <a:pPr eaLnBrk="1" hangingPunct="1">
              <a:lnSpc>
                <a:spcPct val="80000"/>
              </a:lnSpc>
            </a:pPr>
            <a:endParaRPr lang="en-US" sz="2000" smtClean="0"/>
          </a:p>
          <a:p>
            <a:pPr eaLnBrk="1" hangingPunct="1">
              <a:lnSpc>
                <a:spcPct val="80000"/>
              </a:lnSpc>
            </a:pPr>
            <a:r>
              <a:rPr lang="en-US" sz="2000" smtClean="0"/>
              <a:t>An argument is an implicit dialogue or exchange with your audience, so in writing arguments, assume there is a reader that will not agree with you</a:t>
            </a:r>
          </a:p>
          <a:p>
            <a:pPr eaLnBrk="1" hangingPunct="1">
              <a:lnSpc>
                <a:spcPct val="80000"/>
              </a:lnSpc>
            </a:pPr>
            <a:endParaRPr lang="en-US" sz="2000" smtClean="0"/>
          </a:p>
          <a:p>
            <a:pPr eaLnBrk="1" hangingPunct="1">
              <a:lnSpc>
                <a:spcPct val="80000"/>
              </a:lnSpc>
            </a:pPr>
            <a:r>
              <a:rPr lang="en-US" sz="2000" smtClean="0"/>
              <a:t>Audience awareness is absolutely essential to successful persuasion and argument; therefore…</a:t>
            </a:r>
          </a:p>
          <a:p>
            <a:pPr eaLnBrk="1" hangingPunct="1">
              <a:lnSpc>
                <a:spcPct val="80000"/>
              </a:lnSpc>
            </a:pPr>
            <a:endParaRPr lang="en-US" sz="2000" smtClean="0"/>
          </a:p>
          <a:p>
            <a:pPr eaLnBrk="1" hangingPunct="1">
              <a:lnSpc>
                <a:spcPct val="80000"/>
              </a:lnSpc>
            </a:pPr>
            <a:r>
              <a:rPr lang="en-US" sz="2000" smtClean="0"/>
              <a:t>Know your audience</a:t>
            </a:r>
          </a:p>
          <a:p>
            <a:pPr lvl="1" eaLnBrk="1" hangingPunct="1">
              <a:lnSpc>
                <a:spcPct val="80000"/>
              </a:lnSpc>
            </a:pPr>
            <a:r>
              <a:rPr lang="en-US" sz="1800" smtClean="0"/>
              <a:t>What is their position on the issue?</a:t>
            </a:r>
          </a:p>
          <a:p>
            <a:pPr lvl="1" eaLnBrk="1" hangingPunct="1">
              <a:lnSpc>
                <a:spcPct val="80000"/>
              </a:lnSpc>
            </a:pPr>
            <a:r>
              <a:rPr lang="en-US" sz="1800" smtClean="0"/>
              <a:t>How strongly do they feel about it?</a:t>
            </a:r>
          </a:p>
          <a:p>
            <a:pPr lvl="1" eaLnBrk="1" hangingPunct="1">
              <a:lnSpc>
                <a:spcPct val="80000"/>
              </a:lnSpc>
            </a:pPr>
            <a:r>
              <a:rPr lang="en-US" sz="1800" smtClean="0"/>
              <a:t>Are they open-minded enough to consider other views?</a:t>
            </a:r>
          </a:p>
          <a:p>
            <a:pPr lvl="1" eaLnBrk="1" hangingPunct="1">
              <a:lnSpc>
                <a:spcPct val="80000"/>
              </a:lnSpc>
            </a:pPr>
            <a:r>
              <a:rPr lang="en-US" sz="1800" smtClean="0"/>
              <a:t>What will their objections be to your argument?</a:t>
            </a:r>
          </a:p>
        </p:txBody>
      </p:sp>
    </p:spTree>
    <p:extLst>
      <p:ext uri="{BB962C8B-B14F-4D97-AF65-F5344CB8AC3E}">
        <p14:creationId xmlns:p14="http://schemas.microsoft.com/office/powerpoint/2010/main" val="387325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a:solidFill>
              <a:schemeClr val="tx1"/>
            </a:solidFill>
            <a:miter lim="800000"/>
            <a:headEnd/>
            <a:tailEnd/>
          </a:ln>
        </p:spPr>
        <p:txBody>
          <a:bodyPr/>
          <a:lstStyle/>
          <a:p>
            <a:pPr eaLnBrk="1" hangingPunct="1"/>
            <a:r>
              <a:rPr lang="en-US" smtClean="0"/>
              <a:t>The Thesis Statement</a:t>
            </a:r>
          </a:p>
        </p:txBody>
      </p:sp>
      <p:sp>
        <p:nvSpPr>
          <p:cNvPr id="9219" name="Rectangle 3"/>
          <p:cNvSpPr>
            <a:spLocks noGrp="1" noChangeArrowheads="1"/>
          </p:cNvSpPr>
          <p:nvPr>
            <p:ph idx="1"/>
          </p:nvPr>
        </p:nvSpPr>
        <p:spPr/>
        <p:txBody>
          <a:bodyPr>
            <a:normAutofit fontScale="85000" lnSpcReduction="10000"/>
          </a:bodyPr>
          <a:lstStyle/>
          <a:p>
            <a:pPr eaLnBrk="1" hangingPunct="1">
              <a:lnSpc>
                <a:spcPct val="80000"/>
              </a:lnSpc>
              <a:buFontTx/>
              <a:buNone/>
            </a:pPr>
            <a:r>
              <a:rPr lang="en-US" sz="2400" smtClean="0"/>
              <a:t>…is the most important sentence in your paper</a:t>
            </a:r>
          </a:p>
          <a:p>
            <a:pPr eaLnBrk="1" hangingPunct="1">
              <a:lnSpc>
                <a:spcPct val="80000"/>
              </a:lnSpc>
              <a:buFontTx/>
              <a:buNone/>
            </a:pPr>
            <a:endParaRPr lang="en-US" sz="2000" smtClean="0"/>
          </a:p>
          <a:p>
            <a:pPr eaLnBrk="1" hangingPunct="1">
              <a:lnSpc>
                <a:spcPct val="80000"/>
              </a:lnSpc>
              <a:buFontTx/>
              <a:buNone/>
            </a:pPr>
            <a:r>
              <a:rPr lang="en-US" sz="2400" smtClean="0"/>
              <a:t>…is an assertion</a:t>
            </a:r>
          </a:p>
          <a:p>
            <a:pPr eaLnBrk="1" hangingPunct="1">
              <a:lnSpc>
                <a:spcPct val="80000"/>
              </a:lnSpc>
              <a:buFontTx/>
              <a:buNone/>
            </a:pPr>
            <a:endParaRPr lang="en-US" sz="2000" smtClean="0"/>
          </a:p>
          <a:p>
            <a:pPr eaLnBrk="1" hangingPunct="1">
              <a:lnSpc>
                <a:spcPct val="80000"/>
              </a:lnSpc>
              <a:buFontTx/>
              <a:buNone/>
            </a:pPr>
            <a:r>
              <a:rPr lang="en-US" sz="2400" smtClean="0"/>
              <a:t>…answers the question: “What am I trying to prove?”</a:t>
            </a:r>
          </a:p>
          <a:p>
            <a:pPr eaLnBrk="1" hangingPunct="1">
              <a:lnSpc>
                <a:spcPct val="80000"/>
              </a:lnSpc>
              <a:buFontTx/>
              <a:buNone/>
            </a:pPr>
            <a:endParaRPr lang="en-US" sz="2000" smtClean="0"/>
          </a:p>
          <a:p>
            <a:pPr eaLnBrk="1" hangingPunct="1">
              <a:lnSpc>
                <a:spcPct val="80000"/>
              </a:lnSpc>
              <a:buFontTx/>
              <a:buNone/>
            </a:pPr>
            <a:r>
              <a:rPr lang="en-US" sz="2400" smtClean="0"/>
              <a:t>...brings focus to the entire essay</a:t>
            </a:r>
          </a:p>
          <a:p>
            <a:pPr eaLnBrk="1" hangingPunct="1">
              <a:lnSpc>
                <a:spcPct val="80000"/>
              </a:lnSpc>
              <a:buFontTx/>
              <a:buNone/>
            </a:pPr>
            <a:endParaRPr lang="en-US" sz="2000" smtClean="0"/>
          </a:p>
          <a:p>
            <a:pPr eaLnBrk="1" hangingPunct="1">
              <a:lnSpc>
                <a:spcPct val="80000"/>
              </a:lnSpc>
              <a:buFontTx/>
              <a:buNone/>
            </a:pPr>
            <a:r>
              <a:rPr lang="en-US" sz="2400" smtClean="0"/>
              <a:t>…lets the reader know the main idea of the paper</a:t>
            </a:r>
          </a:p>
          <a:p>
            <a:pPr eaLnBrk="1" hangingPunct="1">
              <a:lnSpc>
                <a:spcPct val="80000"/>
              </a:lnSpc>
              <a:buFontTx/>
              <a:buNone/>
            </a:pPr>
            <a:endParaRPr lang="en-US" sz="2000" smtClean="0"/>
          </a:p>
          <a:p>
            <a:pPr eaLnBrk="1" hangingPunct="1">
              <a:lnSpc>
                <a:spcPct val="80000"/>
              </a:lnSpc>
              <a:buFontTx/>
              <a:buNone/>
            </a:pPr>
            <a:r>
              <a:rPr lang="en-US" sz="2400" smtClean="0"/>
              <a:t>…is not a factual statement or an announcement of purpose, but a claim that has to be proven throughout the paper.</a:t>
            </a:r>
          </a:p>
        </p:txBody>
      </p:sp>
    </p:spTree>
    <p:extLst>
      <p:ext uri="{BB962C8B-B14F-4D97-AF65-F5344CB8AC3E}">
        <p14:creationId xmlns:p14="http://schemas.microsoft.com/office/powerpoint/2010/main" val="3141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a:solidFill>
              <a:schemeClr val="tx1"/>
            </a:solidFill>
            <a:miter lim="800000"/>
            <a:headEnd/>
            <a:tailEnd/>
          </a:ln>
        </p:spPr>
        <p:txBody>
          <a:bodyPr>
            <a:normAutofit fontScale="90000"/>
          </a:bodyPr>
          <a:lstStyle/>
          <a:p>
            <a:pPr eaLnBrk="1" hangingPunct="1"/>
            <a:r>
              <a:rPr lang="en-US" sz="4000" smtClean="0"/>
              <a:t>Example: Which thesis statement</a:t>
            </a:r>
          </a:p>
        </p:txBody>
      </p:sp>
      <p:sp>
        <p:nvSpPr>
          <p:cNvPr id="10243" name="Rectangle 3"/>
          <p:cNvSpPr>
            <a:spLocks noGrp="1" noChangeArrowheads="1"/>
          </p:cNvSpPr>
          <p:nvPr>
            <p:ph idx="1"/>
          </p:nvPr>
        </p:nvSpPr>
        <p:spPr/>
        <p:txBody>
          <a:bodyPr>
            <a:normAutofit fontScale="92500" lnSpcReduction="20000"/>
          </a:bodyPr>
          <a:lstStyle/>
          <a:p>
            <a:pPr eaLnBrk="1" hangingPunct="1">
              <a:lnSpc>
                <a:spcPct val="90000"/>
              </a:lnSpc>
            </a:pPr>
            <a:r>
              <a:rPr lang="en-US" sz="2400" smtClean="0"/>
              <a:t>Parents, often too busy to watch television shows with their families, can monitor their children’s viewing habits with the aid of the V-chip.</a:t>
            </a:r>
          </a:p>
          <a:p>
            <a:pPr eaLnBrk="1" hangingPunct="1">
              <a:lnSpc>
                <a:spcPct val="90000"/>
              </a:lnSpc>
            </a:pPr>
            <a:endParaRPr lang="en-US" sz="2400" smtClean="0"/>
          </a:p>
          <a:p>
            <a:pPr eaLnBrk="1" hangingPunct="1">
              <a:lnSpc>
                <a:spcPct val="90000"/>
              </a:lnSpc>
            </a:pPr>
            <a:r>
              <a:rPr lang="en-US" sz="2400" smtClean="0"/>
              <a:t>To help parents monitor their children’s viewing habits, the V-chip should be a required feature for television sets sold in the U.S.</a:t>
            </a:r>
          </a:p>
          <a:p>
            <a:pPr eaLnBrk="1" hangingPunct="1">
              <a:lnSpc>
                <a:spcPct val="90000"/>
              </a:lnSpc>
            </a:pPr>
            <a:endParaRPr lang="en-US" sz="2400" smtClean="0"/>
          </a:p>
          <a:p>
            <a:pPr eaLnBrk="1" hangingPunct="1">
              <a:lnSpc>
                <a:spcPct val="90000"/>
              </a:lnSpc>
            </a:pPr>
            <a:r>
              <a:rPr lang="en-US" sz="2400" smtClean="0"/>
              <a:t>This paper will describe a V-chip and examine the uses of the V-chip in American-made television sets.</a:t>
            </a:r>
          </a:p>
          <a:p>
            <a:pPr eaLnBrk="1" hangingPunct="1">
              <a:lnSpc>
                <a:spcPct val="90000"/>
              </a:lnSpc>
            </a:pPr>
            <a:endParaRPr lang="en-US" sz="2400" smtClean="0"/>
          </a:p>
        </p:txBody>
      </p:sp>
    </p:spTree>
    <p:extLst>
      <p:ext uri="{BB962C8B-B14F-4D97-AF65-F5344CB8AC3E}">
        <p14:creationId xmlns:p14="http://schemas.microsoft.com/office/powerpoint/2010/main" val="102743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a:solidFill>
              <a:schemeClr val="tx1"/>
            </a:solidFill>
            <a:miter lim="800000"/>
            <a:headEnd/>
            <a:tailEnd/>
          </a:ln>
        </p:spPr>
        <p:txBody>
          <a:bodyPr>
            <a:normAutofit fontScale="90000"/>
          </a:bodyPr>
          <a:lstStyle/>
          <a:p>
            <a:pPr eaLnBrk="1" hangingPunct="1"/>
            <a:r>
              <a:rPr lang="en-US" smtClean="0"/>
              <a:t>Offering a Counterargument </a:t>
            </a:r>
          </a:p>
        </p:txBody>
      </p:sp>
      <p:sp>
        <p:nvSpPr>
          <p:cNvPr id="12291" name="Rectangle 3"/>
          <p:cNvSpPr>
            <a:spLocks noGrp="1" noChangeArrowheads="1"/>
          </p:cNvSpPr>
          <p:nvPr>
            <p:ph idx="1"/>
          </p:nvPr>
        </p:nvSpPr>
        <p:spPr/>
        <p:txBody>
          <a:bodyPr>
            <a:normAutofit fontScale="92500" lnSpcReduction="20000"/>
          </a:bodyPr>
          <a:lstStyle/>
          <a:p>
            <a:pPr eaLnBrk="1" hangingPunct="1">
              <a:lnSpc>
                <a:spcPct val="90000"/>
              </a:lnSpc>
            </a:pPr>
            <a:r>
              <a:rPr lang="en-US" dirty="0" smtClean="0"/>
              <a:t>Addressing the opposition [</a:t>
            </a:r>
            <a:r>
              <a:rPr lang="en-US" b="1" dirty="0" smtClean="0"/>
              <a:t>counterargument] </a:t>
            </a:r>
            <a:r>
              <a:rPr lang="en-US" dirty="0" smtClean="0"/>
              <a:t>demonstrates your credibility as a writer</a:t>
            </a:r>
          </a:p>
          <a:p>
            <a:pPr eaLnBrk="1" hangingPunct="1">
              <a:lnSpc>
                <a:spcPct val="90000"/>
              </a:lnSpc>
            </a:pPr>
            <a:endParaRPr lang="en-US" dirty="0" smtClean="0"/>
          </a:p>
          <a:p>
            <a:pPr eaLnBrk="1" hangingPunct="1">
              <a:lnSpc>
                <a:spcPct val="90000"/>
              </a:lnSpc>
            </a:pPr>
            <a:r>
              <a:rPr lang="en-US" b="1" dirty="0" smtClean="0"/>
              <a:t>Rebuttal/Refutation </a:t>
            </a:r>
            <a:r>
              <a:rPr lang="en-US" dirty="0" smtClean="0"/>
              <a:t>[to rebut] is your proof/reasoning that the counterargument is wrong</a:t>
            </a:r>
          </a:p>
          <a:p>
            <a:pPr eaLnBrk="1" hangingPunct="1">
              <a:lnSpc>
                <a:spcPct val="90000"/>
              </a:lnSpc>
            </a:pPr>
            <a:endParaRPr lang="en-US" dirty="0" smtClean="0"/>
          </a:p>
          <a:p>
            <a:pPr eaLnBrk="1" hangingPunct="1">
              <a:lnSpc>
                <a:spcPct val="90000"/>
              </a:lnSpc>
            </a:pPr>
            <a:r>
              <a:rPr lang="en-US" dirty="0" smtClean="0"/>
              <a:t>It shows that you have researched multiple sides of the argument and have come to an informed decision. Remember, keep a balanced tone when attempting to debunk the opposition</a:t>
            </a:r>
          </a:p>
          <a:p>
            <a:pPr eaLnBrk="1" hangingPunct="1">
              <a:lnSpc>
                <a:spcPct val="90000"/>
              </a:lnSpc>
            </a:pPr>
            <a:endParaRPr lang="en-US" dirty="0" smtClean="0"/>
          </a:p>
        </p:txBody>
      </p:sp>
    </p:spTree>
    <p:extLst>
      <p:ext uri="{BB962C8B-B14F-4D97-AF65-F5344CB8AC3E}">
        <p14:creationId xmlns:p14="http://schemas.microsoft.com/office/powerpoint/2010/main" val="2990177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157</TotalTime>
  <Words>1225</Words>
  <Application>Microsoft Office PowerPoint</Application>
  <PresentationFormat>On-screen Show (4:3)</PresentationFormat>
  <Paragraphs>152</Paragraphs>
  <Slides>21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Century Gothic</vt:lpstr>
      <vt:lpstr>Wingdings 2</vt:lpstr>
      <vt:lpstr>Austin</vt:lpstr>
      <vt:lpstr>Academic Persuasive Writing</vt:lpstr>
      <vt:lpstr>Argument vs. Persuasion</vt:lpstr>
      <vt:lpstr>What Is the Purpose of Argument?</vt:lpstr>
      <vt:lpstr>Arguments to Convince</vt:lpstr>
      <vt:lpstr>Arguments to Inform</vt:lpstr>
      <vt:lpstr>The Role of Your Audience</vt:lpstr>
      <vt:lpstr>The Thesis Statement</vt:lpstr>
      <vt:lpstr>Example: Which thesis statement</vt:lpstr>
      <vt:lpstr>Offering a Counterargument </vt:lpstr>
      <vt:lpstr>Counter-arguing Effectively</vt:lpstr>
      <vt:lpstr>Toulmin Model Terms</vt:lpstr>
      <vt:lpstr>Toulmin Model Example</vt:lpstr>
      <vt:lpstr>PowerPoint Presentation</vt:lpstr>
      <vt:lpstr> Appeal to Emotion (Pathos)</vt:lpstr>
      <vt:lpstr>Appeal to Logic (Logos)</vt:lpstr>
      <vt:lpstr>Appeal to Ethics (Ethos)</vt:lpstr>
      <vt:lpstr>Appeals used in Writing</vt:lpstr>
      <vt:lpstr>Rhetorical devices</vt:lpstr>
      <vt:lpstr>Rhetorical Devices</vt:lpstr>
      <vt:lpstr>Rhetorical devices</vt:lpstr>
      <vt:lpstr>PowerPoint Presentation</vt:lpstr>
    </vt:vector>
  </TitlesOfParts>
  <Company>Johnston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Persuasive Writing</dc:title>
  <dc:creator>Kimberly Livaudais</dc:creator>
  <cp:lastModifiedBy>Fredia Cowart</cp:lastModifiedBy>
  <cp:revision>9</cp:revision>
  <dcterms:created xsi:type="dcterms:W3CDTF">2016-06-02T17:48:18Z</dcterms:created>
  <dcterms:modified xsi:type="dcterms:W3CDTF">2020-04-05T21:45:00Z</dcterms:modified>
</cp:coreProperties>
</file>